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60" r:id="rId4"/>
    <p:sldId id="261" r:id="rId5"/>
    <p:sldId id="262" r:id="rId6"/>
    <p:sldId id="263" r:id="rId7"/>
    <p:sldId id="352" r:id="rId8"/>
    <p:sldId id="353" r:id="rId9"/>
    <p:sldId id="360" r:id="rId10"/>
    <p:sldId id="354" r:id="rId11"/>
    <p:sldId id="355" r:id="rId12"/>
    <p:sldId id="356" r:id="rId13"/>
    <p:sldId id="267" r:id="rId14"/>
    <p:sldId id="268" r:id="rId15"/>
    <p:sldId id="357" r:id="rId16"/>
    <p:sldId id="364" r:id="rId17"/>
    <p:sldId id="367" r:id="rId18"/>
    <p:sldId id="368" r:id="rId19"/>
    <p:sldId id="358" r:id="rId20"/>
    <p:sldId id="359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361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65" r:id="rId57"/>
    <p:sldId id="366" r:id="rId58"/>
    <p:sldId id="310" r:id="rId59"/>
    <p:sldId id="311" r:id="rId60"/>
    <p:sldId id="312" r:id="rId61"/>
    <p:sldId id="313" r:id="rId62"/>
    <p:sldId id="314" r:id="rId63"/>
    <p:sldId id="331" r:id="rId64"/>
    <p:sldId id="332" r:id="rId65"/>
    <p:sldId id="333" r:id="rId66"/>
    <p:sldId id="334" r:id="rId67"/>
    <p:sldId id="362" r:id="rId68"/>
    <p:sldId id="363" r:id="rId69"/>
    <p:sldId id="351" r:id="rId70"/>
  </p:sldIdLst>
  <p:sldSz cx="10080625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335" autoAdjust="0"/>
  </p:normalViewPr>
  <p:slideViewPr>
    <p:cSldViewPr snapToGrid="0">
      <p:cViewPr varScale="1">
        <p:scale>
          <a:sx n="87" d="100"/>
          <a:sy n="87" d="100"/>
        </p:scale>
        <p:origin x="107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zh-TW" sz="1800" b="0" strike="noStrike" spc="-1">
                <a:solidFill>
                  <a:schemeClr val="dk1"/>
                </a:solidFill>
                <a:latin typeface="Arial"/>
              </a:rPr>
              <a:t>請按這裡移動投影片</a:t>
            </a: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請按這裡編輯備註格式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&lt;頁首&gt;</a:t>
            </a:r>
          </a:p>
        </p:txBody>
      </p:sp>
      <p:sp>
        <p:nvSpPr>
          <p:cNvPr id="44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46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DFC2A51C-8398-483C-8158-BA6A6830F280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33438" y="812800"/>
            <a:ext cx="5892800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 stage('Nexus Evaluate') {             steps {                </a:t>
            </a:r>
            <a:r>
              <a:rPr lang="en-US" altLang="zh-TW" dirty="0" err="1" smtClean="0"/>
              <a:t>nexusPolicyEvaluation</a:t>
            </a:r>
            <a:r>
              <a:rPr lang="en-US" altLang="zh-TW" dirty="0" smtClean="0"/>
              <a:t> (                    </a:t>
            </a:r>
            <a:r>
              <a:rPr lang="en-US" altLang="zh-TW" dirty="0" err="1" smtClean="0"/>
              <a:t>advancedProperties</a:t>
            </a:r>
            <a:r>
              <a:rPr lang="en-US" altLang="zh-TW" dirty="0" smtClean="0"/>
              <a:t>: '', //</a:t>
            </a:r>
            <a:r>
              <a:rPr lang="zh-TW" altLang="en-US" dirty="0" smtClean="0"/>
              <a:t>預設空白                    </a:t>
            </a:r>
            <a:r>
              <a:rPr lang="en-US" altLang="zh-TW" dirty="0" err="1" smtClean="0"/>
              <a:t>enableDebugLogging</a:t>
            </a:r>
            <a:r>
              <a:rPr lang="en-US" altLang="zh-TW" dirty="0" smtClean="0"/>
              <a:t>: true, //</a:t>
            </a:r>
            <a:r>
              <a:rPr lang="zh-TW" altLang="en-US" dirty="0" smtClean="0"/>
              <a:t>是否開啟</a:t>
            </a:r>
            <a:r>
              <a:rPr lang="en-US" altLang="zh-TW" dirty="0" smtClean="0"/>
              <a:t>Debug log                    </a:t>
            </a:r>
            <a:r>
              <a:rPr lang="en-US" altLang="zh-TW" dirty="0" err="1" smtClean="0"/>
              <a:t>failBuildOnNetworkError</a:t>
            </a:r>
            <a:r>
              <a:rPr lang="en-US" altLang="zh-TW" dirty="0" smtClean="0"/>
              <a:t>: true, //</a:t>
            </a:r>
            <a:r>
              <a:rPr lang="zh-TW" altLang="en-US" dirty="0" smtClean="0"/>
              <a:t>如果連不上</a:t>
            </a:r>
            <a:r>
              <a:rPr lang="en-US" altLang="zh-TW" dirty="0" smtClean="0"/>
              <a:t>IQ Server </a:t>
            </a:r>
            <a:r>
              <a:rPr lang="zh-TW" altLang="en-US" dirty="0" smtClean="0"/>
              <a:t>是否中斷 </a:t>
            </a:r>
            <a:r>
              <a:rPr lang="en-US" altLang="zh-TW" dirty="0" smtClean="0"/>
              <a:t>build                    </a:t>
            </a:r>
            <a:r>
              <a:rPr lang="en-US" altLang="zh-TW" dirty="0" err="1" smtClean="0"/>
              <a:t>iqApplication</a:t>
            </a:r>
            <a:r>
              <a:rPr lang="en-US" altLang="zh-TW" dirty="0" smtClean="0"/>
              <a:t>: '</a:t>
            </a:r>
            <a:r>
              <a:rPr lang="en-US" altLang="zh-TW" dirty="0" err="1" smtClean="0"/>
              <a:t>unlts</a:t>
            </a:r>
            <a:r>
              <a:rPr lang="en-US" altLang="zh-TW" dirty="0" smtClean="0"/>
              <a:t>', //</a:t>
            </a:r>
            <a:r>
              <a:rPr lang="zh-TW" altLang="en-US" dirty="0" smtClean="0"/>
              <a:t>指定哪一個 </a:t>
            </a:r>
            <a:r>
              <a:rPr lang="en-US" altLang="zh-TW" dirty="0" smtClean="0"/>
              <a:t>IQ Server application </a:t>
            </a:r>
            <a:r>
              <a:rPr lang="zh-TW" altLang="en-US" dirty="0" smtClean="0"/>
              <a:t>做掃描 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Gitlab</a:t>
            </a:r>
            <a:r>
              <a:rPr lang="en-US" altLang="zh-TW" dirty="0" smtClean="0"/>
              <a:t> Project Name)                    </a:t>
            </a:r>
            <a:r>
              <a:rPr lang="en-US" altLang="zh-TW" dirty="0" err="1" smtClean="0"/>
              <a:t>iqInstanceId</a:t>
            </a:r>
            <a:r>
              <a:rPr lang="en-US" altLang="zh-TW" dirty="0" smtClean="0"/>
              <a:t>: '</a:t>
            </a:r>
            <a:r>
              <a:rPr lang="en-US" altLang="zh-TW" dirty="0" err="1" smtClean="0"/>
              <a:t>sonatype</a:t>
            </a:r>
            <a:r>
              <a:rPr lang="en-US" altLang="zh-TW" dirty="0" smtClean="0"/>
              <a:t>-dev', //Jenkins server </a:t>
            </a:r>
            <a:r>
              <a:rPr lang="zh-TW" altLang="en-US" dirty="0" smtClean="0"/>
              <a:t>的 </a:t>
            </a:r>
            <a:r>
              <a:rPr lang="en-US" altLang="zh-TW" dirty="0" smtClean="0"/>
              <a:t>IQ server </a:t>
            </a:r>
            <a:r>
              <a:rPr lang="zh-TW" altLang="en-US" dirty="0" smtClean="0"/>
              <a:t>使用者                    </a:t>
            </a:r>
            <a:r>
              <a:rPr lang="en-US" altLang="zh-TW" dirty="0" err="1" smtClean="0"/>
              <a:t>iqScanPatterns</a:t>
            </a:r>
            <a:r>
              <a:rPr lang="en-US" altLang="zh-TW" dirty="0" smtClean="0"/>
              <a:t>: [[</a:t>
            </a:r>
            <a:r>
              <a:rPr lang="en-US" altLang="zh-TW" dirty="0" err="1" smtClean="0"/>
              <a:t>scanPattern</a:t>
            </a:r>
            <a:r>
              <a:rPr lang="en-US" altLang="zh-TW" dirty="0" smtClean="0"/>
              <a:t>: '**/*']], //</a:t>
            </a:r>
            <a:r>
              <a:rPr lang="zh-TW" altLang="en-US" dirty="0" smtClean="0"/>
              <a:t>要掃描的檔案路徑</a:t>
            </a:r>
            <a:r>
              <a:rPr lang="en-US" altLang="zh-TW" dirty="0" smtClean="0"/>
              <a:t>(</a:t>
            </a:r>
            <a:r>
              <a:rPr lang="zh-TW" altLang="en-US" dirty="0" smtClean="0"/>
              <a:t>這裡指掃描所有</a:t>
            </a:r>
            <a:r>
              <a:rPr lang="en-US" altLang="zh-TW" dirty="0" smtClean="0"/>
              <a:t>Target</a:t>
            </a:r>
            <a:r>
              <a:rPr lang="zh-TW" altLang="en-US" dirty="0" smtClean="0"/>
              <a:t>下面的 </a:t>
            </a:r>
            <a:r>
              <a:rPr lang="en-US" altLang="zh-TW" dirty="0" smtClean="0"/>
              <a:t>Jar file)                    </a:t>
            </a:r>
            <a:r>
              <a:rPr lang="en-US" altLang="zh-TW" dirty="0" err="1" smtClean="0"/>
              <a:t>iqStage</a:t>
            </a:r>
            <a:r>
              <a:rPr lang="en-US" altLang="zh-TW" dirty="0" smtClean="0"/>
              <a:t>: 'build',                    </a:t>
            </a:r>
            <a:r>
              <a:rPr lang="en-US" altLang="zh-TW" dirty="0" err="1" smtClean="0"/>
              <a:t>jobCredentialsId</a:t>
            </a:r>
            <a:r>
              <a:rPr lang="en-US" altLang="zh-TW" dirty="0" smtClean="0"/>
              <a:t>: '</a:t>
            </a:r>
            <a:r>
              <a:rPr lang="en-US" altLang="zh-TW" dirty="0" err="1" smtClean="0"/>
              <a:t>sonatype</a:t>
            </a:r>
            <a:r>
              <a:rPr lang="en-US" altLang="zh-TW" dirty="0" smtClean="0"/>
              <a:t>-lifecycle-scan'                 )            }            post {                failure {                    echo '</a:t>
            </a:r>
            <a:r>
              <a:rPr lang="zh-TW" altLang="en-US" dirty="0" smtClean="0"/>
              <a:t>偵測到違規中高風險檔案，中斷 </a:t>
            </a:r>
            <a:r>
              <a:rPr lang="en-US" altLang="zh-TW" dirty="0" smtClean="0"/>
              <a:t>pipeline </a:t>
            </a:r>
            <a:r>
              <a:rPr lang="zh-TW" altLang="en-US" dirty="0" smtClean="0"/>
              <a:t>執行，請至 </a:t>
            </a:r>
            <a:r>
              <a:rPr lang="en-US" altLang="zh-TW" dirty="0" smtClean="0"/>
              <a:t>Build# Log </a:t>
            </a:r>
            <a:r>
              <a:rPr lang="zh-TW" altLang="en-US" dirty="0" smtClean="0"/>
              <a:t>中查看掃描報告。</a:t>
            </a:r>
            <a:r>
              <a:rPr lang="en-US" altLang="zh-TW" dirty="0" smtClean="0"/>
              <a:t>'                }                success {                    echo '</a:t>
            </a:r>
            <a:r>
              <a:rPr lang="zh-TW" altLang="en-US" dirty="0" smtClean="0"/>
              <a:t>掃描成功，沒有偵測到違規風險檔案。</a:t>
            </a:r>
            <a:r>
              <a:rPr lang="en-US" altLang="zh-TW" dirty="0" smtClean="0"/>
              <a:t>'                }            }        }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C2A51C-8398-483C-8158-BA6A6830F280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56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59838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33438" y="812800"/>
            <a:ext cx="5892800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 stage('</a:t>
            </a:r>
            <a:r>
              <a:rPr lang="en-US" altLang="zh-TW" dirty="0" err="1" smtClean="0"/>
              <a:t>Checkmarx</a:t>
            </a:r>
            <a:r>
              <a:rPr lang="en-US" altLang="zh-TW" dirty="0" smtClean="0"/>
              <a:t> scan') {            when {                expression { </a:t>
            </a:r>
            <a:r>
              <a:rPr lang="en-US" altLang="zh-TW" dirty="0" err="1" smtClean="0"/>
              <a:t>env.TYPE</a:t>
            </a:r>
            <a:r>
              <a:rPr lang="en-US" altLang="zh-TW" dirty="0" smtClean="0"/>
              <a:t> == 'app' || </a:t>
            </a:r>
            <a:r>
              <a:rPr lang="en-US" altLang="zh-TW" dirty="0" err="1" smtClean="0"/>
              <a:t>env.TYPE</a:t>
            </a:r>
            <a:r>
              <a:rPr lang="en-US" altLang="zh-TW" dirty="0" smtClean="0"/>
              <a:t> == '</a:t>
            </a:r>
            <a:r>
              <a:rPr lang="en-US" altLang="zh-TW" dirty="0" err="1" smtClean="0"/>
              <a:t>rpt</a:t>
            </a:r>
            <a:r>
              <a:rPr lang="en-US" altLang="zh-TW" dirty="0" smtClean="0"/>
              <a:t>' }            }            steps {                script {                    try {                        step([$class: '</a:t>
            </a:r>
            <a:r>
              <a:rPr lang="en-US" altLang="zh-TW" dirty="0" err="1" smtClean="0"/>
              <a:t>CxScanBuilder</a:t>
            </a:r>
            <a:r>
              <a:rPr lang="en-US" altLang="zh-TW" dirty="0" smtClean="0"/>
              <a:t>',                        comment: '',</a:t>
            </a:r>
            <a:r>
              <a:rPr lang="zh-TW" altLang="en-US" dirty="0" smtClean="0"/>
              <a:t>                        </a:t>
            </a:r>
            <a:r>
              <a:rPr lang="en-US" altLang="zh-TW" dirty="0" err="1" smtClean="0"/>
              <a:t>credentialsId</a:t>
            </a:r>
            <a:r>
              <a:rPr lang="en-US" altLang="zh-TW" dirty="0" smtClean="0"/>
              <a:t>: '</a:t>
            </a:r>
            <a:r>
              <a:rPr lang="en-US" altLang="zh-TW" dirty="0" err="1" smtClean="0"/>
              <a:t>checkmarx</a:t>
            </a:r>
            <a:r>
              <a:rPr lang="en-US" altLang="zh-TW" dirty="0" smtClean="0"/>
              <a:t>-server',                        </a:t>
            </a:r>
            <a:r>
              <a:rPr lang="en-US" altLang="zh-TW" dirty="0" err="1" smtClean="0"/>
              <a:t>sourceEncoding</a:t>
            </a:r>
            <a:r>
              <a:rPr lang="en-US" altLang="zh-TW" dirty="0" smtClean="0"/>
              <a:t>: '1',                        </a:t>
            </a:r>
            <a:r>
              <a:rPr lang="en-US" altLang="zh-TW" dirty="0" err="1" smtClean="0"/>
              <a:t>excludeFolders</a:t>
            </a:r>
            <a:r>
              <a:rPr lang="en-US" altLang="zh-TW" dirty="0" smtClean="0"/>
              <a:t>: '',                        </a:t>
            </a:r>
            <a:r>
              <a:rPr lang="en-US" altLang="zh-TW" dirty="0" err="1" smtClean="0"/>
              <a:t>excludeOpenSourceFolders</a:t>
            </a:r>
            <a:r>
              <a:rPr lang="en-US" altLang="zh-TW" dirty="0" smtClean="0"/>
              <a:t>: '',                        </a:t>
            </a:r>
            <a:r>
              <a:rPr lang="en-US" altLang="zh-TW" dirty="0" err="1" smtClean="0"/>
              <a:t>exclusionsSetting</a:t>
            </a:r>
            <a:r>
              <a:rPr lang="en-US" altLang="zh-TW" dirty="0" smtClean="0"/>
              <a:t>: 'global',                        </a:t>
            </a:r>
            <a:r>
              <a:rPr lang="en-US" altLang="zh-TW" dirty="0" err="1" smtClean="0"/>
              <a:t>highThreshold</a:t>
            </a:r>
            <a:r>
              <a:rPr lang="en-US" altLang="zh-TW" dirty="0" smtClean="0"/>
              <a:t>: 0, //</a:t>
            </a:r>
            <a:r>
              <a:rPr lang="zh-TW" altLang="en-US" dirty="0" smtClean="0"/>
              <a:t>高風險限制                        </a:t>
            </a:r>
            <a:r>
              <a:rPr lang="en-US" altLang="zh-TW" dirty="0" err="1" smtClean="0"/>
              <a:t>mediumThreshold</a:t>
            </a:r>
            <a:r>
              <a:rPr lang="en-US" altLang="zh-TW" dirty="0" smtClean="0"/>
              <a:t>: 0, //</a:t>
            </a:r>
            <a:r>
              <a:rPr lang="zh-TW" altLang="en-US" dirty="0" smtClean="0"/>
              <a:t>中風險限制                        </a:t>
            </a:r>
            <a:r>
              <a:rPr lang="en-US" altLang="zh-TW" dirty="0" err="1" smtClean="0"/>
              <a:t>lowThreshold</a:t>
            </a:r>
            <a:r>
              <a:rPr lang="en-US" altLang="zh-TW" dirty="0" smtClean="0"/>
              <a:t>: 0, //</a:t>
            </a:r>
            <a:r>
              <a:rPr lang="zh-TW" altLang="en-US" dirty="0" smtClean="0"/>
              <a:t>低風險限制                        </a:t>
            </a:r>
            <a:r>
              <a:rPr lang="en-US" altLang="zh-TW" dirty="0" err="1" smtClean="0"/>
              <a:t>vulnerabilityThresholdResult</a:t>
            </a:r>
            <a:r>
              <a:rPr lang="en-US" altLang="zh-TW" dirty="0" smtClean="0"/>
              <a:t>: 'FAILURE', //</a:t>
            </a:r>
            <a:r>
              <a:rPr lang="zh-TW" altLang="en-US" dirty="0" smtClean="0"/>
              <a:t>設定</a:t>
            </a:r>
            <a:r>
              <a:rPr lang="en-US" altLang="zh-TW" dirty="0" smtClean="0"/>
              <a:t>pipeline</a:t>
            </a:r>
            <a:r>
              <a:rPr lang="zh-TW" altLang="en-US" dirty="0" smtClean="0"/>
              <a:t>偵測到超過閥值時失敗                        </a:t>
            </a:r>
            <a:r>
              <a:rPr lang="en-US" altLang="zh-TW" dirty="0" err="1" smtClean="0"/>
              <a:t>waitForResultsEnabled</a:t>
            </a:r>
            <a:r>
              <a:rPr lang="en-US" altLang="zh-TW" dirty="0" smtClean="0"/>
              <a:t>: true, //</a:t>
            </a:r>
            <a:r>
              <a:rPr lang="zh-TW" altLang="en-US" dirty="0" smtClean="0"/>
              <a:t>等待掃描結果回傳                        </a:t>
            </a:r>
            <a:r>
              <a:rPr lang="en-US" altLang="zh-TW" dirty="0" err="1" smtClean="0"/>
              <a:t>vulnerabilityThresholdEnabled</a:t>
            </a:r>
            <a:r>
              <a:rPr lang="en-US" altLang="zh-TW" dirty="0" smtClean="0"/>
              <a:t>: true, //</a:t>
            </a:r>
            <a:r>
              <a:rPr lang="zh-TW" altLang="en-US" dirty="0" smtClean="0"/>
              <a:t>設定風險閥值開啟                        </a:t>
            </a:r>
            <a:r>
              <a:rPr lang="en-US" altLang="zh-TW" dirty="0" err="1" smtClean="0"/>
              <a:t>fullScanCycle</a:t>
            </a:r>
            <a:r>
              <a:rPr lang="en-US" altLang="zh-TW" dirty="0" smtClean="0"/>
              <a:t>: 0, //</a:t>
            </a:r>
            <a:r>
              <a:rPr lang="zh-TW" altLang="en-US" dirty="0" smtClean="0"/>
              <a:t>每間隔多少次執行一次完整掃描                        </a:t>
            </a:r>
            <a:r>
              <a:rPr lang="en-US" altLang="zh-TW" dirty="0" err="1" smtClean="0"/>
              <a:t>groupId</a:t>
            </a:r>
            <a:r>
              <a:rPr lang="en-US" altLang="zh-TW" dirty="0" smtClean="0"/>
              <a:t>: '6',                        </a:t>
            </a:r>
            <a:r>
              <a:rPr lang="en-US" altLang="zh-TW" dirty="0" err="1" smtClean="0"/>
              <a:t>projectName</a:t>
            </a:r>
            <a:r>
              <a:rPr lang="en-US" altLang="zh-TW" dirty="0" smtClean="0"/>
              <a:t>: 'CICD',                        preset: '36', </a:t>
            </a:r>
            <a:r>
              <a:rPr lang="en-US" altLang="zh-TW" dirty="0" err="1" smtClean="0"/>
              <a:t>sastEnabled</a:t>
            </a:r>
            <a:r>
              <a:rPr lang="en-US" altLang="zh-TW" dirty="0" smtClean="0"/>
              <a:t>: true, </a:t>
            </a:r>
            <a:r>
              <a:rPr lang="en-US" altLang="zh-TW" dirty="0" err="1" smtClean="0"/>
              <a:t>serverUrl</a:t>
            </a:r>
            <a:r>
              <a:rPr lang="en-US" altLang="zh-TW" dirty="0" smtClean="0"/>
              <a:t>: 'http://10.10.2.164/',                        </a:t>
            </a:r>
            <a:r>
              <a:rPr lang="en-US" altLang="zh-TW" dirty="0" err="1" smtClean="0"/>
              <a:t>generatePdfReport</a:t>
            </a:r>
            <a:r>
              <a:rPr lang="en-US" altLang="zh-TW" dirty="0" smtClean="0"/>
              <a:t>: true, </a:t>
            </a:r>
            <a:r>
              <a:rPr lang="en-US" altLang="zh-TW" dirty="0" err="1" smtClean="0"/>
              <a:t>generateXmlReport</a:t>
            </a:r>
            <a:r>
              <a:rPr lang="en-US" altLang="zh-TW" dirty="0" smtClean="0"/>
              <a:t>: false,                        </a:t>
            </a:r>
            <a:r>
              <a:rPr lang="en-US" altLang="zh-TW" dirty="0" err="1" smtClean="0"/>
              <a:t>osaArchiveIncludePatterns</a:t>
            </a:r>
            <a:r>
              <a:rPr lang="en-US" altLang="zh-TW" dirty="0" smtClean="0"/>
              <a:t>: '*.zip, *.war, *.ear, *.</a:t>
            </a:r>
            <a:r>
              <a:rPr lang="en-US" altLang="zh-TW" dirty="0" err="1" smtClean="0"/>
              <a:t>tgz</a:t>
            </a:r>
            <a:r>
              <a:rPr lang="en-US" altLang="zh-TW" dirty="0" smtClean="0"/>
              <a:t>', </a:t>
            </a:r>
            <a:r>
              <a:rPr lang="en-US" altLang="zh-TW" dirty="0" err="1" smtClean="0"/>
              <a:t>osaInstallBeforeScan</a:t>
            </a:r>
            <a:r>
              <a:rPr lang="en-US" altLang="zh-TW" dirty="0" smtClean="0"/>
              <a:t>: false,                        </a:t>
            </a:r>
            <a:r>
              <a:rPr lang="en-US" altLang="zh-TW" dirty="0" err="1" smtClean="0"/>
              <a:t>filterPattern</a:t>
            </a:r>
            <a:r>
              <a:rPr lang="en-US" altLang="zh-TW" dirty="0" smtClean="0"/>
              <a:t>: '''!**/_</a:t>
            </a:r>
            <a:r>
              <a:rPr lang="en-US" altLang="zh-TW" dirty="0" err="1" smtClean="0"/>
              <a:t>cvs</a:t>
            </a:r>
            <a:r>
              <a:rPr lang="en-US" altLang="zh-TW" dirty="0" smtClean="0"/>
              <a:t>/**/*, !**/.</a:t>
            </a:r>
            <a:r>
              <a:rPr lang="en-US" altLang="zh-TW" dirty="0" err="1" smtClean="0"/>
              <a:t>svn</a:t>
            </a:r>
            <a:r>
              <a:rPr lang="en-US" altLang="zh-TW" dirty="0" smtClean="0"/>
              <a:t>/**/*, !**/.hg/**/*, !**/.</a:t>
            </a:r>
            <a:r>
              <a:rPr lang="en-US" altLang="zh-TW" dirty="0" err="1" smtClean="0"/>
              <a:t>git</a:t>
            </a:r>
            <a:r>
              <a:rPr lang="en-US" altLang="zh-TW" dirty="0" smtClean="0"/>
              <a:t>/**/*, !**/.</a:t>
            </a:r>
            <a:r>
              <a:rPr lang="en-US" altLang="zh-TW" dirty="0" err="1" smtClean="0"/>
              <a:t>bzr</a:t>
            </a:r>
            <a:r>
              <a:rPr lang="en-US" altLang="zh-TW" dirty="0" smtClean="0"/>
              <a:t>/**/*, !**/bin/**/*,!**/</a:t>
            </a:r>
            <a:r>
              <a:rPr lang="en-US" altLang="zh-TW" dirty="0" err="1" smtClean="0"/>
              <a:t>obj</a:t>
            </a:r>
            <a:r>
              <a:rPr lang="en-US" altLang="zh-TW" dirty="0" smtClean="0"/>
              <a:t>/**/*,  !**/backup/**/*, !**/.idea/**/*, !**/*.</a:t>
            </a:r>
            <a:r>
              <a:rPr lang="en-US" altLang="zh-TW" dirty="0" err="1" smtClean="0"/>
              <a:t>DS_Store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ipr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iws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bak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tmp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aac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aif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iff</a:t>
            </a:r>
            <a:r>
              <a:rPr lang="en-US" altLang="zh-TW" dirty="0" smtClean="0"/>
              <a:t>, !**/*.m3u, !**/*.mid, !**/*.mp3,!**/*.</a:t>
            </a:r>
            <a:r>
              <a:rPr lang="en-US" altLang="zh-TW" dirty="0" err="1" smtClean="0"/>
              <a:t>mpa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ra</a:t>
            </a:r>
            <a:r>
              <a:rPr lang="en-US" altLang="zh-TW" dirty="0" smtClean="0"/>
              <a:t>, !**/*.wav, !**/*.</a:t>
            </a:r>
            <a:r>
              <a:rPr lang="en-US" altLang="zh-TW" dirty="0" err="1" smtClean="0"/>
              <a:t>wma</a:t>
            </a:r>
            <a:r>
              <a:rPr lang="en-US" altLang="zh-TW" dirty="0" smtClean="0"/>
              <a:t>, !**/*.3g2, !**/*.3gp, !**/*.</a:t>
            </a:r>
            <a:r>
              <a:rPr lang="en-US" altLang="zh-TW" dirty="0" err="1" smtClean="0"/>
              <a:t>asf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asx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avi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flv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mov</a:t>
            </a:r>
            <a:r>
              <a:rPr lang="en-US" altLang="zh-TW" dirty="0" smtClean="0"/>
              <a:t>, !**/*.mp4, !**/*.mpg, !**/*.</a:t>
            </a:r>
            <a:r>
              <a:rPr lang="en-US" altLang="zh-TW" dirty="0" err="1" smtClean="0"/>
              <a:t>rm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swf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vob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wmv</a:t>
            </a:r>
            <a:r>
              <a:rPr lang="en-US" altLang="zh-TW" dirty="0" smtClean="0"/>
              <a:t>,!**/*.bmp, !**/*.gif, !**/*.jpg, !**/*.</a:t>
            </a:r>
            <a:r>
              <a:rPr lang="en-US" altLang="zh-TW" dirty="0" err="1" smtClean="0"/>
              <a:t>png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psd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tif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swf</a:t>
            </a:r>
            <a:r>
              <a:rPr lang="en-US" altLang="zh-TW" dirty="0" smtClean="0"/>
              <a:t>, !**/*.jar, !**/*.zip, !**/*.</a:t>
            </a:r>
            <a:r>
              <a:rPr lang="en-US" altLang="zh-TW" dirty="0" err="1" smtClean="0"/>
              <a:t>rar</a:t>
            </a:r>
            <a:r>
              <a:rPr lang="en-US" altLang="zh-TW" dirty="0" smtClean="0"/>
              <a:t>, !**/*.exe, !**/*.</a:t>
            </a:r>
            <a:r>
              <a:rPr lang="en-US" altLang="zh-TW" dirty="0" err="1" smtClean="0"/>
              <a:t>dll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pdb</a:t>
            </a:r>
            <a:r>
              <a:rPr lang="en-US" altLang="zh-TW" dirty="0" smtClean="0"/>
              <a:t>, !**/*.7z,  !**/*.</a:t>
            </a:r>
            <a:r>
              <a:rPr lang="en-US" altLang="zh-TW" dirty="0" err="1" smtClean="0"/>
              <a:t>gz</a:t>
            </a:r>
            <a:r>
              <a:rPr lang="en-US" altLang="zh-TW" dirty="0" smtClean="0"/>
              <a:t>, !**/*.tar.gz,!**/*.tar, !**/*.</a:t>
            </a:r>
            <a:r>
              <a:rPr lang="en-US" altLang="zh-TW" dirty="0" err="1" smtClean="0"/>
              <a:t>gz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ahtm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ahtml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fhtml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hdm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hdml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hsql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ht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hta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htc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htd</a:t>
            </a:r>
            <a:r>
              <a:rPr lang="en-US" altLang="zh-TW" dirty="0" smtClean="0"/>
              <a:t>, !**/*.war, !**/*.ear,!**/*.</a:t>
            </a:r>
            <a:r>
              <a:rPr lang="en-US" altLang="zh-TW" dirty="0" err="1" smtClean="0"/>
              <a:t>htmls</a:t>
            </a:r>
            <a:r>
              <a:rPr lang="en-US" altLang="zh-TW" dirty="0" smtClean="0"/>
              <a:t>,!**/*.</a:t>
            </a:r>
            <a:r>
              <a:rPr lang="en-US" altLang="zh-TW" dirty="0" err="1" smtClean="0"/>
              <a:t>ihtml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mht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mhtm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mhtml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ssi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stm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stml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ttml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txn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xhtm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xhtml</a:t>
            </a:r>
            <a:r>
              <a:rPr lang="en-US" altLang="zh-TW" dirty="0" smtClean="0"/>
              <a:t>, !**/*.class, !**/*.</a:t>
            </a:r>
            <a:r>
              <a:rPr lang="en-US" altLang="zh-TW" dirty="0" err="1" smtClean="0"/>
              <a:t>iml</a:t>
            </a:r>
            <a:r>
              <a:rPr lang="en-US" altLang="zh-TW" dirty="0" smtClean="0"/>
              <a:t>, !</a:t>
            </a:r>
            <a:r>
              <a:rPr lang="en-US" altLang="zh-TW" dirty="0" err="1" smtClean="0"/>
              <a:t>Checkmarx</a:t>
            </a:r>
            <a:r>
              <a:rPr lang="en-US" altLang="zh-TW" dirty="0" smtClean="0"/>
              <a:t>/Reports/*.*'''                        ])                        // </a:t>
            </a:r>
            <a:r>
              <a:rPr lang="zh-TW" altLang="en-US" dirty="0" smtClean="0"/>
              <a:t>取得掃描結果並進行判斷                        </a:t>
            </a:r>
            <a:r>
              <a:rPr lang="en-US" altLang="zh-TW" dirty="0" smtClean="0"/>
              <a:t>if (</a:t>
            </a:r>
            <a:r>
              <a:rPr lang="en-US" altLang="zh-TW" dirty="0" err="1" smtClean="0"/>
              <a:t>scanResults.hasHighVulnerability</a:t>
            </a:r>
            <a:r>
              <a:rPr lang="en-US" altLang="zh-TW" dirty="0" smtClean="0"/>
              <a:t> || </a:t>
            </a:r>
            <a:r>
              <a:rPr lang="en-US" altLang="zh-TW" dirty="0" err="1" smtClean="0"/>
              <a:t>scanResults.hasMediumVulnerability</a:t>
            </a:r>
            <a:r>
              <a:rPr lang="en-US" altLang="zh-TW" dirty="0" smtClean="0"/>
              <a:t>) {                            </a:t>
            </a:r>
            <a:r>
              <a:rPr lang="en-US" altLang="zh-TW" dirty="0" err="1" smtClean="0"/>
              <a:t>currentBuild.result</a:t>
            </a:r>
            <a:r>
              <a:rPr lang="en-US" altLang="zh-TW" dirty="0" smtClean="0"/>
              <a:t> = 'FAILURE'                        } else if (</a:t>
            </a:r>
            <a:r>
              <a:rPr lang="en-US" altLang="zh-TW" dirty="0" err="1" smtClean="0"/>
              <a:t>scanResults.lowVulnerabilityCount</a:t>
            </a:r>
            <a:r>
              <a:rPr lang="en-US" altLang="zh-TW" dirty="0" smtClean="0"/>
              <a:t> &gt; 0) {                            </a:t>
            </a:r>
            <a:r>
              <a:rPr lang="en-US" altLang="zh-TW" dirty="0" err="1" smtClean="0"/>
              <a:t>currentBuild.result</a:t>
            </a:r>
            <a:r>
              <a:rPr lang="en-US" altLang="zh-TW" dirty="0" smtClean="0"/>
              <a:t> = 'FAILURE'                        }                    } catch (Exception e) {                        </a:t>
            </a:r>
            <a:r>
              <a:rPr lang="en-US" altLang="zh-TW" dirty="0" err="1" smtClean="0"/>
              <a:t>currentBuild.result</a:t>
            </a:r>
            <a:r>
              <a:rPr lang="en-US" altLang="zh-TW" dirty="0" smtClean="0"/>
              <a:t> = 'FAILURE'                        error("</a:t>
            </a:r>
            <a:r>
              <a:rPr lang="en-US" altLang="zh-TW" dirty="0" err="1" smtClean="0"/>
              <a:t>Checkmarx</a:t>
            </a:r>
            <a:r>
              <a:rPr lang="en-US" altLang="zh-TW" dirty="0" smtClean="0"/>
              <a:t> scan failed: ${</a:t>
            </a:r>
            <a:r>
              <a:rPr lang="en-US" altLang="zh-TW" dirty="0" err="1" smtClean="0"/>
              <a:t>e.message</a:t>
            </a:r>
            <a:r>
              <a:rPr lang="en-US" altLang="zh-TW" dirty="0" smtClean="0"/>
              <a:t>}")                    }                }            }        }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DFC2A51C-8398-483C-8158-BA6A6830F280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57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29591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88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65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3" name="PlaceHolder 3"/>
          <p:cNvSpPr>
            <a:spLocks noGrp="1"/>
          </p:cNvSpPr>
          <p:nvPr>
            <p:ph type="sldNum" idx="7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7F80A29-FF44-4BC2-BCA2-09E2A351AF5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69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AAB0DA4-342D-49C6-B2B6-655664CD2B0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03F6094-DC21-4F05-98BC-4D1B2FFFD07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EB9001F-3F88-4467-9E16-177F4440AC09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56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912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56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912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49AD7C2-8EF5-4748-9538-AF5B02CBCBD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012D011-234C-4140-9163-468CFEB89192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9D29A96-5919-4101-9A9C-D94ADAA581C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4558C7F-12A6-4169-8D6E-98694D1FFD1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8F7D671-B5C0-4C4C-A9F8-3A648EBC7FC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73600"/>
            <a:ext cx="907200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85C7BB1-6826-4526-BE40-4BF29924D5F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7FE2AB5-757D-468A-946A-26DB4389572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717D28E-5D8F-42DD-9A45-007F0FCB9B2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865C0BF-DCB6-4447-B8E6-05DF301EAF0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 t="-965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ftr" idx="1"/>
          </p:nvPr>
        </p:nvSpPr>
        <p:spPr>
          <a:xfrm>
            <a:off x="3444120" y="6356520"/>
            <a:ext cx="31896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sldNum" idx="2"/>
          </p:nvPr>
        </p:nvSpPr>
        <p:spPr>
          <a:xfrm>
            <a:off x="7224480" y="6356520"/>
            <a:ext cx="234972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ACEACF81-1BC1-4AF2-A8E7-62EACB0467D1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504000" y="6356520"/>
            <a:ext cx="234972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strike="noStrike" spc="-1">
                <a:solidFill>
                  <a:schemeClr val="dk1"/>
                </a:solidFill>
                <a:latin typeface="Arial"/>
              </a:rPr>
              <a:t>請按這裡編輯題名文字格式</a:t>
            </a: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800" b="0" strike="noStrike" spc="-1">
                <a:solidFill>
                  <a:schemeClr val="dk1"/>
                </a:solidFill>
                <a:latin typeface="Arial"/>
              </a:rPr>
              <a:t>請按這裡編輯大綱文字格式</a:t>
            </a:r>
            <a:endParaRPr lang="en-US" sz="2800" b="0" strike="noStrike" spc="-1">
              <a:solidFill>
                <a:schemeClr val="dk1"/>
              </a:solidFill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2000" b="0" strike="noStrike" spc="-1">
                <a:solidFill>
                  <a:schemeClr val="dk1"/>
                </a:solidFill>
                <a:latin typeface="Arial"/>
              </a:rPr>
              <a:t>第二個大綱層次</a:t>
            </a:r>
            <a:endParaRPr lang="en-US" sz="2000" b="0" strike="noStrike" spc="-1">
              <a:solidFill>
                <a:schemeClr val="dk1"/>
              </a:solidFill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chemeClr val="dk1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chemeClr val="dk1"/>
              </a:solidFill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chemeClr val="dk1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chemeClr val="dk1"/>
              </a:solidFill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chemeClr val="dk1"/>
                </a:solidFill>
                <a:latin typeface="Arial"/>
              </a:rPr>
              <a:t>第五個大綱層次</a:t>
            </a:r>
            <a:endParaRPr lang="en-US" sz="2000" b="0" strike="noStrike" spc="-1">
              <a:solidFill>
                <a:schemeClr val="dk1"/>
              </a:solidFill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chemeClr val="dk1"/>
                </a:solidFill>
                <a:latin typeface="Arial"/>
              </a:rPr>
              <a:t>第六個大綱層次</a:t>
            </a:r>
            <a:endParaRPr lang="en-US" sz="2000" b="0" strike="noStrike" spc="-1">
              <a:solidFill>
                <a:schemeClr val="dk1"/>
              </a:solidFill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chemeClr val="dk1"/>
                </a:solidFill>
                <a:latin typeface="Arial"/>
              </a:rPr>
              <a:t>第七個大綱層次</a:t>
            </a:r>
            <a:endParaRPr lang="en-US" sz="20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dpsg01.cbsd.scsb.com.tw/open_unlts/unlts.git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圖片 3" descr="一張含有 圓形, 圖形, 平面設計, 標誌 的圖片&#10;&#10;自動產生的描述"/>
          <p:cNvPicPr/>
          <p:nvPr/>
        </p:nvPicPr>
        <p:blipFill>
          <a:blip r:embed="rId2"/>
          <a:stretch/>
        </p:blipFill>
        <p:spPr>
          <a:xfrm>
            <a:off x="-994320" y="187200"/>
            <a:ext cx="6103440" cy="6105960"/>
          </a:xfrm>
          <a:prstGeom prst="rect">
            <a:avLst/>
          </a:prstGeom>
          <a:ln w="0">
            <a:noFill/>
          </a:ln>
        </p:spPr>
      </p:pic>
      <p:sp>
        <p:nvSpPr>
          <p:cNvPr id="48" name="Google Shape;1345;p45"/>
          <p:cNvSpPr/>
          <p:nvPr/>
        </p:nvSpPr>
        <p:spPr>
          <a:xfrm rot="10800000" flipV="1">
            <a:off x="2882520" y="383760"/>
            <a:ext cx="6687000" cy="461160"/>
          </a:xfrm>
          <a:prstGeom prst="homePlate">
            <a:avLst>
              <a:gd name="adj" fmla="val 50000"/>
            </a:avLst>
          </a:prstGeom>
          <a:solidFill>
            <a:srgbClr val="C00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微軟正黑體"/>
              <a:ea typeface="微軟正黑體"/>
            </a:endParaRPr>
          </a:p>
        </p:txBody>
      </p:sp>
      <p:pic>
        <p:nvPicPr>
          <p:cNvPr id="49" name="圖形 7" descr="燈泡"/>
          <p:cNvPicPr/>
          <p:nvPr/>
        </p:nvPicPr>
        <p:blipFill>
          <a:blip r:embed="rId3"/>
          <a:stretch/>
        </p:blipFill>
        <p:spPr>
          <a:xfrm rot="10800000">
            <a:off x="6376680" y="723960"/>
            <a:ext cx="1860840" cy="1860840"/>
          </a:xfrm>
          <a:prstGeom prst="rect">
            <a:avLst/>
          </a:prstGeom>
          <a:ln w="0">
            <a:noFill/>
          </a:ln>
        </p:spPr>
      </p:pic>
      <p:pic>
        <p:nvPicPr>
          <p:cNvPr id="50" name="圖片 2" descr="一張含有 動物玩偶, 豬, 玩具, 存錢筒 的圖片&#10;&#10;自動產生的描述"/>
          <p:cNvPicPr/>
          <p:nvPr/>
        </p:nvPicPr>
        <p:blipFill>
          <a:blip r:embed="rId4"/>
          <a:stretch/>
        </p:blipFill>
        <p:spPr>
          <a:xfrm>
            <a:off x="717840" y="2226960"/>
            <a:ext cx="2613600" cy="2637360"/>
          </a:xfrm>
          <a:prstGeom prst="rect">
            <a:avLst/>
          </a:prstGeom>
          <a:ln w="0">
            <a:noFill/>
          </a:ln>
        </p:spPr>
      </p:pic>
      <p:pic>
        <p:nvPicPr>
          <p:cNvPr id="51" name="圖形 9" descr="配有手機和計算機的筆記型電腦"/>
          <p:cNvPicPr/>
          <p:nvPr/>
        </p:nvPicPr>
        <p:blipFill>
          <a:blip r:embed="rId5"/>
          <a:stretch/>
        </p:blipFill>
        <p:spPr>
          <a:xfrm>
            <a:off x="5058720" y="4308840"/>
            <a:ext cx="1577520" cy="1585440"/>
          </a:xfrm>
          <a:prstGeom prst="rect">
            <a:avLst/>
          </a:prstGeom>
          <a:ln w="0">
            <a:noFill/>
          </a:ln>
        </p:spPr>
      </p:pic>
      <p:pic>
        <p:nvPicPr>
          <p:cNvPr id="52" name="圖形 10" descr="舉起手的機器人"/>
          <p:cNvPicPr/>
          <p:nvPr/>
        </p:nvPicPr>
        <p:blipFill>
          <a:blip r:embed="rId6"/>
          <a:stretch/>
        </p:blipFill>
        <p:spPr>
          <a:xfrm>
            <a:off x="8413560" y="4281480"/>
            <a:ext cx="1360440" cy="1356120"/>
          </a:xfrm>
          <a:prstGeom prst="rect">
            <a:avLst/>
          </a:prstGeom>
          <a:ln w="0">
            <a:noFill/>
          </a:ln>
        </p:spPr>
      </p:pic>
      <p:sp>
        <p:nvSpPr>
          <p:cNvPr id="53" name="Google Shape;1346;p45"/>
          <p:cNvSpPr/>
          <p:nvPr/>
        </p:nvSpPr>
        <p:spPr>
          <a:xfrm>
            <a:off x="4247640" y="376560"/>
            <a:ext cx="4978440" cy="46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01600" tIns="201600" rIns="201600" bIns="2016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SCSB-</a:t>
            </a:r>
            <a:r>
              <a:rPr lang="zh-TW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南區資訊開發中心</a:t>
            </a: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(ITDC)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" name="圖片 13" descr="一張含有 圖形, 符號, 美工圖案, 設計 的圖片&#10;&#10;自動產生的描述"/>
          <p:cNvPicPr/>
          <p:nvPr/>
        </p:nvPicPr>
        <p:blipFill>
          <a:blip r:embed="rId7"/>
          <a:stretch/>
        </p:blipFill>
        <p:spPr>
          <a:xfrm>
            <a:off x="6906600" y="4633200"/>
            <a:ext cx="1350000" cy="894960"/>
          </a:xfrm>
          <a:prstGeom prst="rect">
            <a:avLst/>
          </a:prstGeom>
          <a:ln w="0">
            <a:noFill/>
          </a:ln>
        </p:spPr>
      </p:pic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825440" y="2168640"/>
            <a:ext cx="5253840" cy="22338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4000" b="1" strike="noStrike" spc="-1" dirty="0" err="1" smtClean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40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40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說明</a:t>
            </a:r>
            <a:endParaRPr lang="en-US" sz="4000" b="0" strike="noStrike" spc="-1" dirty="0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CICD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申請單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三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 : </a:t>
            </a:r>
            <a:r>
              <a:rPr lang="en-US" altLang="zh-TW" sz="3600" b="1" spc="-1" dirty="0" err="1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Gitlab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18" y="1327815"/>
            <a:ext cx="9781309" cy="364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2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CICD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申請單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四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 : Jenkins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96" y="1624890"/>
            <a:ext cx="9832021" cy="305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6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CICD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申請單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五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 : IQ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ORGZ And APP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62" y="1914507"/>
            <a:ext cx="9761538" cy="177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8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CICD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申請流程 – 防火牆申請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87" name="表格 2"/>
          <p:cNvGraphicFramePr/>
          <p:nvPr/>
        </p:nvGraphicFramePr>
        <p:xfrm>
          <a:off x="257760" y="1203840"/>
          <a:ext cx="9437400" cy="2224800"/>
        </p:xfrm>
        <a:graphic>
          <a:graphicData uri="http://schemas.openxmlformats.org/drawingml/2006/table">
            <a:tbl>
              <a:tblPr/>
              <a:tblGrid>
                <a:gridCol w="1594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794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服務名稱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主機名稱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IP Address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Port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URL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Gitlab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DDPSG01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10.21.109.110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443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ddpsg01.cbsd.scsb.com.tw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Jenkins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DDPSJ01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10.21.109.120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443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ddpsj01.cbsd.scsb.com.tw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Nexus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DDPSN01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10.21.114.105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443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ddpsn01.cbsd.scsb.com.tw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Harbor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DOCPH01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10.21.107.151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443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docph01.cbsd.scsb.com.tw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Redmine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DDPSR01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10.21.109.130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443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ddpsr01.cbsd.scsb.com.tw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8" name="表格 4"/>
          <p:cNvGraphicFramePr/>
          <p:nvPr/>
        </p:nvGraphicFramePr>
        <p:xfrm>
          <a:off x="257760" y="3702960"/>
          <a:ext cx="6394320" cy="2224800"/>
        </p:xfrm>
        <a:graphic>
          <a:graphicData uri="http://schemas.openxmlformats.org/drawingml/2006/table">
            <a:tbl>
              <a:tblPr/>
              <a:tblGrid>
                <a:gridCol w="1577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2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4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服務名稱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工作站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AP Server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Gitlab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chemeClr val="dk1"/>
                        </a:solidFill>
                        <a:latin typeface="IBM Plex Sans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Jenkins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 (Port:22</a:t>
                      </a:r>
                      <a:r>
                        <a:rPr lang="zh-TW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，</a:t>
                      </a: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Jenkins</a:t>
                      </a:r>
                      <a:r>
                        <a:rPr lang="zh-TW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部署</a:t>
                      </a: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)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Nexus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chemeClr val="dk1"/>
                        </a:solidFill>
                        <a:latin typeface="IBM Plex Sans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Harbor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chemeClr val="dk1"/>
                        </a:solidFill>
                        <a:latin typeface="IBM Plex Sans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Redmine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chemeClr val="dk1"/>
                        </a:solidFill>
                        <a:latin typeface="IBM Plex Sans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9" name="文字方塊 5"/>
          <p:cNvSpPr/>
          <p:nvPr/>
        </p:nvSpPr>
        <p:spPr>
          <a:xfrm>
            <a:off x="159480" y="788760"/>
            <a:ext cx="879372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CICD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裝置清單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GitLab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版控：權限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文字方塊 5"/>
          <p:cNvSpPr/>
          <p:nvPr/>
        </p:nvSpPr>
        <p:spPr>
          <a:xfrm>
            <a:off x="196200" y="838080"/>
            <a:ext cx="9603582" cy="51178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914400">
              <a:lnSpc>
                <a:spcPts val="2800"/>
              </a:lnSpc>
              <a:buClr>
                <a:srgbClr val="000000"/>
              </a:buClr>
            </a:pPr>
            <a:r>
              <a:rPr lang="en-US" sz="2000" b="1" strike="noStrike" spc="-1" dirty="0" smtClean="0">
                <a:solidFill>
                  <a:schemeClr val="accent3">
                    <a:lumMod val="75000"/>
                  </a:schemeClr>
                </a:solidFill>
                <a:latin typeface="微軟正黑體"/>
                <a:ea typeface="微軟正黑體"/>
              </a:rPr>
              <a:t>Dev </a:t>
            </a:r>
            <a:r>
              <a:rPr lang="zh-TW" sz="2000" b="1" strike="noStrike" spc="-1" dirty="0" smtClean="0">
                <a:solidFill>
                  <a:schemeClr val="accent3">
                    <a:lumMod val="75000"/>
                  </a:schemeClr>
                </a:solidFill>
                <a:latin typeface="微軟正黑體"/>
                <a:ea typeface="微軟正黑體"/>
              </a:rPr>
              <a:t>環境</a:t>
            </a:r>
            <a:r>
              <a:rPr lang="zh-TW" sz="2000" b="1" strike="noStrike" spc="-1" dirty="0">
                <a:solidFill>
                  <a:schemeClr val="accent3">
                    <a:lumMod val="75000"/>
                  </a:schemeClr>
                </a:solidFill>
                <a:latin typeface="微軟正黑體"/>
                <a:ea typeface="微軟正黑體"/>
              </a:rPr>
              <a:t>的 </a:t>
            </a:r>
            <a:r>
              <a:rPr lang="en-US" sz="2000" b="1" strike="noStrike" spc="-1" dirty="0" err="1" smtClean="0">
                <a:solidFill>
                  <a:schemeClr val="accent3">
                    <a:lumMod val="75000"/>
                  </a:schemeClr>
                </a:solidFill>
                <a:latin typeface="微軟正黑體"/>
                <a:ea typeface="微軟正黑體"/>
              </a:rPr>
              <a:t>GitLab</a:t>
            </a:r>
            <a:endParaRPr lang="en-US" sz="2000" b="1" strike="noStrike" spc="-1" dirty="0">
              <a:solidFill>
                <a:schemeClr val="accent3">
                  <a:lumMod val="75000"/>
                </a:schemeClr>
              </a:solidFill>
              <a:latin typeface="Arial"/>
            </a:endParaRPr>
          </a:p>
          <a:p>
            <a:pPr marL="800280" lvl="1" indent="-343080" defTabSz="914400">
              <a:lnSpc>
                <a:spcPts val="2800"/>
              </a:lnSpc>
              <a:buClr>
                <a:srgbClr val="000000"/>
              </a:buClr>
              <a:buFont typeface="Wingdings" charset="2"/>
              <a:buChar char=""/>
            </a:pPr>
            <a:r>
              <a:rPr lang="en-US" b="0" strike="noStrike" spc="-1" dirty="0">
                <a:solidFill>
                  <a:schemeClr val="accent6">
                    <a:lumMod val="75000"/>
                  </a:schemeClr>
                </a:solidFill>
                <a:latin typeface="微軟正黑體"/>
                <a:ea typeface="微軟正黑體"/>
              </a:rPr>
              <a:t>Developer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ts val="28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身分：廠商、本行工程師。</a:t>
            </a:r>
            <a:endParaRPr lang="en-US" b="0" strike="noStrike" spc="-1" dirty="0" smtClean="0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ts val="28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任務建立分支、上傳程式碼到分支、分支合併請求。</a:t>
            </a:r>
            <a:endParaRPr lang="en-US" b="0" strike="noStrike" spc="-1" dirty="0" smtClean="0">
              <a:solidFill>
                <a:srgbClr val="000000"/>
              </a:solidFill>
              <a:latin typeface="Arial"/>
            </a:endParaRPr>
          </a:p>
          <a:p>
            <a:pPr marL="800280" lvl="1" indent="-343080" defTabSz="914400">
              <a:lnSpc>
                <a:spcPts val="2800"/>
              </a:lnSpc>
              <a:buClr>
                <a:srgbClr val="000000"/>
              </a:buClr>
              <a:buFont typeface="Wingdings" charset="2"/>
              <a:buChar char=""/>
            </a:pPr>
            <a:r>
              <a:rPr lang="en-US" b="0" strike="noStrike" spc="-1" dirty="0" smtClean="0">
                <a:solidFill>
                  <a:schemeClr val="accent6">
                    <a:lumMod val="75000"/>
                  </a:schemeClr>
                </a:solidFill>
                <a:latin typeface="微軟正黑體"/>
                <a:ea typeface="微軟正黑體"/>
              </a:rPr>
              <a:t>Maintainer</a:t>
            </a:r>
            <a:r>
              <a:rPr lang="en-US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ts val="28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身分：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6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職等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(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含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)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以上。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ts val="28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任務 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Allow Merge Request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ts val="28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en-US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Merge 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前</a:t>
            </a: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，須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確認第三方套件無風險、</a:t>
            </a:r>
            <a:r>
              <a:rPr lang="en-US" b="0" strike="noStrike" spc="-1" dirty="0" err="1">
                <a:solidFill>
                  <a:schemeClr val="dk1"/>
                </a:solidFill>
                <a:latin typeface="微軟正黑體"/>
                <a:ea typeface="微軟正黑體"/>
              </a:rPr>
              <a:t>checkmax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無風險、做程式碼檢查。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800280" lvl="1" indent="-343080" defTabSz="914400">
              <a:lnSpc>
                <a:spcPts val="2800"/>
              </a:lnSpc>
              <a:buClr>
                <a:srgbClr val="000000"/>
              </a:buClr>
              <a:buFont typeface="Wingdings" charset="2"/>
              <a:buChar char=""/>
            </a:pPr>
            <a:r>
              <a:rPr lang="en-US" b="0" strike="noStrike" spc="-1" dirty="0">
                <a:solidFill>
                  <a:schemeClr val="accent6">
                    <a:lumMod val="75000"/>
                  </a:schemeClr>
                </a:solidFill>
                <a:latin typeface="微軟正黑體"/>
                <a:ea typeface="微軟正黑體"/>
              </a:rPr>
              <a:t>Owner</a:t>
            </a:r>
            <a:endParaRPr lang="en-US" b="0" strike="noStrike" spc="-1" dirty="0">
              <a:solidFill>
                <a:schemeClr val="accent6">
                  <a:lumMod val="75000"/>
                </a:schemeClr>
              </a:solidFill>
              <a:latin typeface="Arial"/>
            </a:endParaRPr>
          </a:p>
          <a:p>
            <a:pPr marL="1371600" lvl="2" indent="-457200" defTabSz="914400">
              <a:lnSpc>
                <a:spcPts val="28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身分：科長或科長指定 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7 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職等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(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含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)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以上擔任。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ts val="28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上</a:t>
            </a:r>
            <a:r>
              <a:rPr lang="en-US" alt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r>
              <a:rPr lang="en-US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UAT </a:t>
            </a: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前建立</a:t>
            </a:r>
            <a:r>
              <a:rPr lang="en-US" alt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r>
              <a:rPr lang="en-US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Tag ID</a:t>
            </a: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，</a:t>
            </a:r>
            <a:r>
              <a:rPr lang="en-US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Notes 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流程必須</a:t>
            </a: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將</a:t>
            </a:r>
            <a:r>
              <a:rPr lang="en-US" alt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r>
              <a:rPr lang="en-US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Tag ID </a:t>
            </a: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寫入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需求單</a:t>
            </a: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altLang="zh-TW" b="0" strike="noStrike" spc="-1" dirty="0" smtClean="0">
              <a:solidFill>
                <a:schemeClr val="dk1"/>
              </a:solidFill>
              <a:latin typeface="微軟正黑體"/>
              <a:ea typeface="微軟正黑體"/>
            </a:endParaRPr>
          </a:p>
          <a:p>
            <a:pPr lvl="2" defTabSz="914400">
              <a:lnSpc>
                <a:spcPts val="2800"/>
              </a:lnSpc>
              <a:buClr>
                <a:srgbClr val="000000"/>
              </a:buClr>
            </a:pP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2800"/>
              </a:lnSpc>
              <a:buClr>
                <a:srgbClr val="000000"/>
              </a:buClr>
            </a:pPr>
            <a:r>
              <a:rPr lang="en-US" sz="2000" b="1" strike="noStrike" spc="-1" dirty="0">
                <a:solidFill>
                  <a:schemeClr val="tx2">
                    <a:lumMod val="75000"/>
                  </a:schemeClr>
                </a:solidFill>
                <a:latin typeface="微軟正黑體"/>
                <a:ea typeface="微軟正黑體"/>
              </a:rPr>
              <a:t>Stage </a:t>
            </a:r>
            <a:r>
              <a:rPr lang="zh-TW" sz="2000" b="1" strike="noStrike" spc="-1" dirty="0">
                <a:solidFill>
                  <a:schemeClr val="tx2">
                    <a:lumMod val="75000"/>
                  </a:schemeClr>
                </a:solidFill>
                <a:latin typeface="微軟正黑體"/>
                <a:ea typeface="微軟正黑體"/>
              </a:rPr>
              <a:t>環境的 </a:t>
            </a:r>
            <a:r>
              <a:rPr lang="en-US" sz="2000" b="1" strike="noStrike" spc="-1" dirty="0" err="1">
                <a:solidFill>
                  <a:schemeClr val="tx2">
                    <a:lumMod val="75000"/>
                  </a:schemeClr>
                </a:solidFill>
                <a:latin typeface="微軟正黑體"/>
                <a:ea typeface="微軟正黑體"/>
              </a:rPr>
              <a:t>Gitlab</a:t>
            </a:r>
            <a:endParaRPr lang="en-US" sz="2000" b="1" strike="noStrike" spc="-1" dirty="0">
              <a:solidFill>
                <a:schemeClr val="tx2">
                  <a:lumMod val="75000"/>
                </a:schemeClr>
              </a:solidFill>
              <a:latin typeface="Arial"/>
            </a:endParaRPr>
          </a:p>
          <a:p>
            <a:pPr marL="800280" lvl="1" indent="-343080" defTabSz="914400">
              <a:lnSpc>
                <a:spcPts val="2800"/>
              </a:lnSpc>
              <a:buClr>
                <a:srgbClr val="000000"/>
              </a:buClr>
              <a:buFont typeface="Wingdings" charset="2"/>
              <a:buChar char=""/>
            </a:pPr>
            <a:r>
              <a:rPr lang="en-US" b="0" strike="noStrike" spc="-1" dirty="0" smtClean="0">
                <a:solidFill>
                  <a:schemeClr val="accent6">
                    <a:lumMod val="75000"/>
                  </a:schemeClr>
                </a:solidFill>
                <a:latin typeface="微軟正黑體"/>
                <a:ea typeface="微軟正黑體"/>
              </a:rPr>
              <a:t>Owner</a:t>
            </a:r>
            <a:r>
              <a:rPr lang="zh-TW" altLang="zh-TW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服務處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資管科同仁。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影像5"/>
          <p:cNvPicPr/>
          <p:nvPr/>
        </p:nvPicPr>
        <p:blipFill>
          <a:blip r:embed="rId2"/>
          <a:stretch/>
        </p:blipFill>
        <p:spPr>
          <a:xfrm>
            <a:off x="326779" y="915673"/>
            <a:ext cx="9199080" cy="49716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535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GitLab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版控 – 權限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325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 dirty="0" err="1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Git</a:t>
            </a:r>
            <a:r>
              <a:rPr lang="zh-TW" altLang="en-US" sz="36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下載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67" y="2566555"/>
            <a:ext cx="9229725" cy="32766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279" y="1065260"/>
            <a:ext cx="1314450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45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 dirty="0" err="1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Git</a:t>
            </a:r>
            <a:r>
              <a:rPr lang="en-US" sz="36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Bash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862" y="951152"/>
            <a:ext cx="6188930" cy="50719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78628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 dirty="0" err="1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Git</a:t>
            </a:r>
            <a:r>
              <a:rPr lang="zh-TW" altLang="en-US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Bash clone command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49" y="1459483"/>
            <a:ext cx="9114205" cy="409359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4439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 dirty="0" err="1">
                <a:solidFill>
                  <a:schemeClr val="lt1"/>
                </a:solidFill>
                <a:latin typeface="Microsoft JhengHei Light"/>
                <a:ea typeface="Microsoft JhengHei Light"/>
              </a:rPr>
              <a:t>GitLab</a:t>
            </a:r>
            <a:r>
              <a:rPr lang="en-US" sz="3600" b="1" strike="noStrike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zh-TW" altLang="en-US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簡介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文字方塊 5"/>
          <p:cNvSpPr/>
          <p:nvPr/>
        </p:nvSpPr>
        <p:spPr>
          <a:xfrm>
            <a:off x="196200" y="838080"/>
            <a:ext cx="9603582" cy="507685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lvl="0">
              <a:buClr>
                <a:srgbClr val="000000"/>
              </a:buClr>
              <a:buSzPts val="2160"/>
            </a:pPr>
            <a:r>
              <a:rPr lang="en-US" altLang="zh-TW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# </a:t>
            </a:r>
            <a:r>
              <a:rPr lang="zh-TW" altLang="en-US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複製專案到本機</a:t>
            </a:r>
          </a:p>
          <a:p>
            <a:pPr lvl="0">
              <a:buClr>
                <a:srgbClr val="000000"/>
              </a:buClr>
              <a:buSzPts val="2160"/>
            </a:pP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git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 -c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http.sslVerify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=false clone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  <a:hlinkClick r:id="rId2"/>
              </a:rPr>
              <a:t>https://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  <a:hlinkClick r:id="rId2"/>
              </a:rPr>
              <a:t>ddpsg01.cbsd.scsb.com.tw/open_unlts/unlts.git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  <a:p>
            <a:pPr lvl="0">
              <a:buClr>
                <a:srgbClr val="000000"/>
              </a:buClr>
              <a:buSzPts val="2160"/>
            </a:pP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  <a:p>
            <a:pPr lvl="0">
              <a:buClr>
                <a:srgbClr val="000000"/>
              </a:buClr>
              <a:buSzPts val="2160"/>
            </a:pPr>
            <a:r>
              <a:rPr lang="en-US" altLang="zh-TW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# </a:t>
            </a:r>
            <a:r>
              <a:rPr lang="zh-TW" altLang="en-US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切換分支 </a:t>
            </a:r>
            <a:r>
              <a:rPr lang="en-US" altLang="zh-TW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dev</a:t>
            </a:r>
            <a:endParaRPr lang="en-US" altLang="zh-TW" sz="11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2160"/>
            </a:pP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git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 checkout –b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dev</a:t>
            </a:r>
          </a:p>
          <a:p>
            <a:pPr lvl="0">
              <a:buClr>
                <a:srgbClr val="000000"/>
              </a:buClr>
              <a:buSzPts val="2160"/>
            </a:pP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IBM Plex Sans"/>
            </a:endParaRPr>
          </a:p>
          <a:p>
            <a:pPr lvl="0">
              <a:buClr>
                <a:srgbClr val="000000"/>
              </a:buClr>
              <a:buSzPts val="2160"/>
            </a:pPr>
            <a:r>
              <a:rPr lang="en-US" altLang="zh-TW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# </a:t>
            </a:r>
            <a:r>
              <a:rPr lang="zh-TW" altLang="en-US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以 </a:t>
            </a:r>
            <a:r>
              <a:rPr lang="en-US" altLang="zh-TW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dev </a:t>
            </a:r>
            <a:r>
              <a:rPr lang="zh-TW" altLang="en-US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分支為來源複製新的分支</a:t>
            </a:r>
            <a:r>
              <a:rPr lang="en-US" altLang="zh-TW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,</a:t>
            </a:r>
            <a:r>
              <a:rPr lang="zh-TW" altLang="en-US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 並切換到新的分支</a:t>
            </a:r>
            <a:endParaRPr lang="en-US" altLang="zh-TW" sz="11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2160"/>
            </a:pP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git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 checkout –b </a:t>
            </a:r>
            <a:r>
              <a:rPr lang="zh-TW" altLang="en-US" sz="16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新分支名稱 </a:t>
            </a:r>
            <a:r>
              <a:rPr lang="en-US" altLang="zh-TW" sz="16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dev</a:t>
            </a:r>
            <a:endParaRPr lang="en-US" altLang="zh-TW" sz="105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2160"/>
            </a:pP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  <a:p>
            <a:pPr lvl="0">
              <a:buClr>
                <a:srgbClr val="000000"/>
              </a:buClr>
              <a:buSzPts val="2160"/>
            </a:pPr>
            <a:r>
              <a:rPr lang="en-US" altLang="zh-TW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# </a:t>
            </a:r>
            <a:r>
              <a:rPr lang="zh-TW" altLang="en-US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選擇提交</a:t>
            </a:r>
            <a:r>
              <a:rPr lang="zh-TW" altLang="en-US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檔案</a:t>
            </a:r>
            <a:r>
              <a:rPr lang="en-US" altLang="zh-TW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(</a:t>
            </a:r>
            <a:r>
              <a:rPr lang="en-US" altLang="zh-TW" dirty="0" err="1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testfile</a:t>
            </a:r>
            <a:r>
              <a:rPr lang="en-US" altLang="zh-TW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)</a:t>
            </a:r>
            <a:endParaRPr lang="zh-TW" altLang="en-US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  <a:p>
            <a:pPr lvl="0">
              <a:buClr>
                <a:srgbClr val="000000"/>
              </a:buClr>
              <a:buSzPts val="2160"/>
            </a:pP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git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 add </a:t>
            </a:r>
            <a:r>
              <a:rPr lang="en-US" altLang="zh-TW" sz="1600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testfile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  <a:p>
            <a:pPr lvl="0">
              <a:buClr>
                <a:srgbClr val="000000"/>
              </a:buClr>
              <a:buSzPts val="2160"/>
            </a:pP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  <a:p>
            <a:pPr lvl="0">
              <a:buClr>
                <a:srgbClr val="000000"/>
              </a:buClr>
              <a:buSzPts val="2160"/>
            </a:pPr>
            <a:r>
              <a:rPr lang="en-US" altLang="zh-TW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# </a:t>
            </a:r>
            <a:r>
              <a:rPr lang="zh-TW" altLang="en-US" sz="1600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選擇所有異動檔案</a:t>
            </a:r>
            <a:endParaRPr lang="zh-TW" altLang="en-US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  <a:p>
            <a:pPr lvl="0">
              <a:buClr>
                <a:srgbClr val="000000"/>
              </a:buClr>
              <a:buSzPts val="2160"/>
            </a:pP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git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add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.</a:t>
            </a:r>
          </a:p>
          <a:p>
            <a:pPr lvl="0">
              <a:buClr>
                <a:srgbClr val="000000"/>
              </a:buClr>
              <a:buSzPts val="2160"/>
            </a:pP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  <a:p>
            <a:pPr lvl="0">
              <a:buClr>
                <a:srgbClr val="000000"/>
              </a:buClr>
              <a:buSzPts val="2160"/>
            </a:pPr>
            <a:r>
              <a:rPr lang="en-US" altLang="zh-TW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# </a:t>
            </a:r>
            <a:r>
              <a:rPr lang="zh-TW" altLang="en-US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提交</a:t>
            </a:r>
          </a:p>
          <a:p>
            <a:pPr lvl="0">
              <a:buClr>
                <a:srgbClr val="000000"/>
              </a:buClr>
              <a:buSzPts val="2160"/>
            </a:pP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git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 commit –m “Feature_#15_first commit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”</a:t>
            </a:r>
          </a:p>
          <a:p>
            <a:pPr lvl="0">
              <a:buClr>
                <a:srgbClr val="000000"/>
              </a:buClr>
              <a:buSzPts val="2160"/>
            </a:pP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2160"/>
            </a:pPr>
            <a:r>
              <a:rPr lang="en-US" altLang="zh-TW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# </a:t>
            </a:r>
            <a:r>
              <a:rPr lang="zh-TW" altLang="en-US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上傳</a:t>
            </a:r>
          </a:p>
          <a:p>
            <a:pPr lvl="0">
              <a:buClr>
                <a:srgbClr val="000000"/>
              </a:buClr>
              <a:buSzPts val="2160"/>
            </a:pP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git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IBM Plex Sans"/>
                <a:sym typeface="IBM Plex Sans"/>
              </a:rPr>
              <a:t>push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336268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Agenda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1"/>
          <p:cNvSpPr/>
          <p:nvPr/>
        </p:nvSpPr>
        <p:spPr>
          <a:xfrm>
            <a:off x="438480" y="1029600"/>
            <a:ext cx="8711280" cy="4438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altLang="zh-TW" sz="3200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CICD</a:t>
            </a:r>
            <a:r>
              <a:rPr lang="zh-TW" altLang="en-US" sz="3200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 整體架構</a:t>
            </a:r>
            <a:r>
              <a:rPr lang="zh-TW" sz="3200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3200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CICD </a:t>
            </a:r>
            <a:r>
              <a:rPr lang="zh-TW" sz="3200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流程</a:t>
            </a:r>
            <a:r>
              <a:rPr lang="zh-TW" sz="3200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說明。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altLang="zh-TW" sz="3200" b="0" strike="noStrike" spc="-1" dirty="0" err="1" smtClean="0">
                <a:solidFill>
                  <a:schemeClr val="dk1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200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200" b="0" strike="noStrike" spc="-1" smtClean="0">
                <a:solidFill>
                  <a:schemeClr val="dk1"/>
                </a:solidFill>
                <a:latin typeface="微軟正黑體"/>
                <a:ea typeface="微軟正黑體"/>
              </a:rPr>
              <a:t>介紹</a:t>
            </a:r>
            <a:r>
              <a:rPr lang="zh-TW" sz="3200" b="0" strike="noStrike" spc="-1" smtClean="0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 dirty="0" err="1">
                <a:solidFill>
                  <a:schemeClr val="lt1"/>
                </a:solidFill>
                <a:latin typeface="Microsoft JhengHei Light"/>
                <a:ea typeface="Microsoft JhengHei Light"/>
              </a:rPr>
              <a:t>GitLab</a:t>
            </a:r>
            <a:r>
              <a:rPr lang="en-US" sz="3600" b="1" strike="noStrike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畫</a:t>
            </a:r>
            <a:r>
              <a:rPr lang="zh-TW" altLang="en-US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面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60" y="1023300"/>
            <a:ext cx="9265362" cy="506346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02057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Gitlab Project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建立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一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) :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建立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dev branch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2" name="圖片 1"/>
          <p:cNvPicPr/>
          <p:nvPr/>
        </p:nvPicPr>
        <p:blipFill>
          <a:blip r:embed="rId2"/>
          <a:stretch/>
        </p:blipFill>
        <p:spPr>
          <a:xfrm>
            <a:off x="1065960" y="1824840"/>
            <a:ext cx="7948080" cy="3207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373" name="PlaceHolder 1"/>
          <p:cNvSpPr/>
          <p:nvPr/>
        </p:nvSpPr>
        <p:spPr>
          <a:xfrm>
            <a:off x="1133640" y="996480"/>
            <a:ext cx="7892640" cy="778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CICD </a:t>
            </a:r>
            <a:r>
              <a:rPr lang="zh-TW" alt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管理員建置專案時會</a:t>
            </a:r>
            <a:r>
              <a:rPr lang="zh-TW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先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建立 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dev</a:t>
            </a:r>
            <a:r>
              <a:rPr lang="en-US" altLang="zh-TW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/main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branch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Gitlab Project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建立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二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) : protect branch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1"/>
          <p:cNvSpPr/>
          <p:nvPr/>
        </p:nvSpPr>
        <p:spPr>
          <a:xfrm>
            <a:off x="257760" y="885240"/>
            <a:ext cx="8629560" cy="778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dev/main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改為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Allowed merge : Maintainers / Allowed push : No one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6" name="圖片 2"/>
          <p:cNvPicPr/>
          <p:nvPr/>
        </p:nvPicPr>
        <p:blipFill>
          <a:blip r:embed="rId2"/>
          <a:stretch/>
        </p:blipFill>
        <p:spPr>
          <a:xfrm>
            <a:off x="1502640" y="1663920"/>
            <a:ext cx="7308720" cy="4874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Step 1 - Clone Branch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進行開發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0" y="1234064"/>
            <a:ext cx="9898820" cy="446477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597891" y="1274618"/>
            <a:ext cx="1727200" cy="8589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Clone Branch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進行開發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380" name="圖片 6"/>
          <p:cNvPicPr/>
          <p:nvPr/>
        </p:nvPicPr>
        <p:blipFill>
          <a:blip r:embed="rId2"/>
          <a:stretch/>
        </p:blipFill>
        <p:spPr>
          <a:xfrm>
            <a:off x="1244520" y="1976400"/>
            <a:ext cx="7781400" cy="38286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381" name="PlaceHolder 1"/>
          <p:cNvSpPr/>
          <p:nvPr/>
        </p:nvSpPr>
        <p:spPr>
          <a:xfrm>
            <a:off x="1133640" y="996480"/>
            <a:ext cx="7892640" cy="778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 clone URL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Checkout Prod Tag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83" name="PlaceHolder 1"/>
          <p:cNvSpPr/>
          <p:nvPr/>
        </p:nvSpPr>
        <p:spPr>
          <a:xfrm>
            <a:off x="1105920" y="795240"/>
            <a:ext cx="7892640" cy="515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 checkout Tag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4" name="圖片 1"/>
          <p:cNvPicPr/>
          <p:nvPr/>
        </p:nvPicPr>
        <p:blipFill>
          <a:blip r:embed="rId2"/>
          <a:stretch/>
        </p:blipFill>
        <p:spPr>
          <a:xfrm>
            <a:off x="244080" y="1411560"/>
            <a:ext cx="9573840" cy="44377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Issue Branch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命名規則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86" name="PlaceHolder 1"/>
          <p:cNvSpPr/>
          <p:nvPr/>
        </p:nvSpPr>
        <p:spPr>
          <a:xfrm>
            <a:off x="1331640" y="3816000"/>
            <a:ext cx="7830360" cy="1459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Branch Name : feature_#17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 </a:t>
            </a:r>
            <a:r>
              <a:rPr lang="en-US" sz="2400" b="0" strike="noStrike" spc="-1">
                <a:solidFill>
                  <a:srgbClr val="FF0000"/>
                </a:solidFill>
                <a:latin typeface="標楷體"/>
                <a:ea typeface="標楷體"/>
              </a:rPr>
              <a:t>feature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en-US" sz="2400" b="0" strike="noStrike" spc="-1">
                <a:solidFill>
                  <a:srgbClr val="FF0000"/>
                </a:solidFill>
                <a:latin typeface="標楷體"/>
                <a:ea typeface="標楷體"/>
              </a:rPr>
              <a:t>_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>
                <a:solidFill>
                  <a:srgbClr val="FF0000"/>
                </a:solidFill>
                <a:latin typeface="標楷體"/>
                <a:ea typeface="標楷體"/>
              </a:rPr>
              <a:t>#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>
                <a:solidFill>
                  <a:srgbClr val="FF0000"/>
                </a:solidFill>
                <a:latin typeface="標楷體"/>
                <a:ea typeface="標楷體"/>
              </a:rPr>
              <a:t>Redmine </a:t>
            </a:r>
            <a:r>
              <a:rPr lang="zh-TW" sz="2400" b="0" strike="noStrike" spc="-1">
                <a:solidFill>
                  <a:srgbClr val="FF0000"/>
                </a:solidFill>
                <a:latin typeface="標楷體"/>
                <a:ea typeface="標楷體"/>
              </a:rPr>
              <a:t>單號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7" name="圖片 1"/>
          <p:cNvPicPr/>
          <p:nvPr/>
        </p:nvPicPr>
        <p:blipFill>
          <a:blip r:embed="rId2"/>
          <a:stretch/>
        </p:blipFill>
        <p:spPr>
          <a:xfrm>
            <a:off x="714960" y="910800"/>
            <a:ext cx="8515080" cy="2561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 create local Branch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進行開發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89" name="PlaceHolder 1"/>
          <p:cNvSpPr/>
          <p:nvPr/>
        </p:nvSpPr>
        <p:spPr>
          <a:xfrm>
            <a:off x="1105920" y="795240"/>
            <a:ext cx="7892640" cy="515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 err="1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checkout –b </a:t>
            </a:r>
            <a:r>
              <a:rPr lang="en-US" sz="2400" b="0" strike="noStrike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issue</a:t>
            </a:r>
            <a:r>
              <a:rPr lang="en-US" altLang="zh-TW" sz="2400" b="0" strike="noStrike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_</a:t>
            </a:r>
            <a:r>
              <a:rPr lang="en-US" sz="2400" b="0" strike="noStrike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branch</a:t>
            </a:r>
            <a:r>
              <a:rPr lang="en-US" altLang="zh-TW" sz="2400" b="0" strike="noStrike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_name</a:t>
            </a:r>
            <a:r>
              <a:rPr lang="en-US" altLang="zh-TW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0" name="圖片 5"/>
          <p:cNvPicPr/>
          <p:nvPr/>
        </p:nvPicPr>
        <p:blipFill>
          <a:blip r:embed="rId2"/>
          <a:stretch/>
        </p:blipFill>
        <p:spPr>
          <a:xfrm>
            <a:off x="354960" y="1446480"/>
            <a:ext cx="9492840" cy="44089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Step 2 - Commit Issue Branch to Gitlab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0" y="1234064"/>
            <a:ext cx="9898820" cy="446477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445164" y="1348509"/>
            <a:ext cx="914400" cy="7204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Push local Branch To Remote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394" name="圖片 6"/>
          <p:cNvPicPr/>
          <p:nvPr/>
        </p:nvPicPr>
        <p:blipFill>
          <a:blip r:embed="rId2"/>
          <a:stretch/>
        </p:blipFill>
        <p:spPr>
          <a:xfrm>
            <a:off x="162720" y="1104120"/>
            <a:ext cx="9712440" cy="4649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CICD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整體架構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(1/2)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3640"/>
            <a:ext cx="9975273" cy="52725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Push local Branch To Remote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96" name="PlaceHolder 1"/>
          <p:cNvSpPr/>
          <p:nvPr/>
        </p:nvSpPr>
        <p:spPr>
          <a:xfrm>
            <a:off x="615240" y="886680"/>
            <a:ext cx="8667000" cy="56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提交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: git add .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和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 commit –m “Feature_#17”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7" name="圖片 6"/>
          <p:cNvPicPr/>
          <p:nvPr/>
        </p:nvPicPr>
        <p:blipFill>
          <a:blip r:embed="rId2"/>
          <a:stretch/>
        </p:blipFill>
        <p:spPr>
          <a:xfrm>
            <a:off x="262440" y="1451880"/>
            <a:ext cx="9619920" cy="41450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Push local Branch To Remote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99" name="PlaceHolder 1"/>
          <p:cNvSpPr/>
          <p:nvPr/>
        </p:nvSpPr>
        <p:spPr>
          <a:xfrm>
            <a:off x="615240" y="886680"/>
            <a:ext cx="8667000" cy="56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Push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至遠端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Gitlab : git push origin feature_#17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0" name="圖片 1"/>
          <p:cNvPicPr/>
          <p:nvPr/>
        </p:nvPicPr>
        <p:blipFill>
          <a:blip r:embed="rId2"/>
          <a:stretch/>
        </p:blipFill>
        <p:spPr>
          <a:xfrm>
            <a:off x="929160" y="1543320"/>
            <a:ext cx="8038800" cy="4276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Push local Branch To Remote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02" name="圖片 3"/>
          <p:cNvPicPr/>
          <p:nvPr/>
        </p:nvPicPr>
        <p:blipFill>
          <a:blip r:embed="rId2"/>
          <a:stretch/>
        </p:blipFill>
        <p:spPr>
          <a:xfrm>
            <a:off x="1447920" y="1522080"/>
            <a:ext cx="7571880" cy="423828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03" name="PlaceHolder 1"/>
          <p:cNvSpPr/>
          <p:nvPr/>
        </p:nvSpPr>
        <p:spPr>
          <a:xfrm>
            <a:off x="615240" y="886680"/>
            <a:ext cx="8667000" cy="56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前往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Gitlab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頁面查看，可以看到剛剛推上的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Step 3 – Merge to Dev Branch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0" y="1234064"/>
            <a:ext cx="9898820" cy="446477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211782" y="1234064"/>
            <a:ext cx="4950691" cy="8625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517320" y="71640"/>
            <a:ext cx="918072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07" name="圖片 4"/>
          <p:cNvPicPr/>
          <p:nvPr/>
        </p:nvPicPr>
        <p:blipFill>
          <a:blip r:embed="rId2"/>
          <a:stretch/>
        </p:blipFill>
        <p:spPr>
          <a:xfrm>
            <a:off x="144000" y="1173600"/>
            <a:ext cx="9692640" cy="42040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/>
          <p:nvPr/>
        </p:nvSpPr>
        <p:spPr>
          <a:xfrm>
            <a:off x="517320" y="71640"/>
            <a:ext cx="918072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9" name="圖片 2"/>
          <p:cNvPicPr/>
          <p:nvPr/>
        </p:nvPicPr>
        <p:blipFill>
          <a:blip r:embed="rId2"/>
          <a:stretch/>
        </p:blipFill>
        <p:spPr>
          <a:xfrm>
            <a:off x="406440" y="988200"/>
            <a:ext cx="9344160" cy="47196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/>
          <p:nvPr/>
        </p:nvSpPr>
        <p:spPr>
          <a:xfrm>
            <a:off x="517320" y="71640"/>
            <a:ext cx="918072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1" name="圖片 2"/>
          <p:cNvPicPr/>
          <p:nvPr/>
        </p:nvPicPr>
        <p:blipFill>
          <a:blip r:embed="rId2"/>
          <a:stretch/>
        </p:blipFill>
        <p:spPr>
          <a:xfrm>
            <a:off x="924840" y="795600"/>
            <a:ext cx="8365320" cy="5725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/>
          <p:nvPr/>
        </p:nvSpPr>
        <p:spPr>
          <a:xfrm>
            <a:off x="517320" y="71640"/>
            <a:ext cx="918072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3" name="圖片 1"/>
          <p:cNvPicPr/>
          <p:nvPr/>
        </p:nvPicPr>
        <p:blipFill>
          <a:blip r:embed="rId2"/>
          <a:stretch/>
        </p:blipFill>
        <p:spPr>
          <a:xfrm>
            <a:off x="1064160" y="795600"/>
            <a:ext cx="8086680" cy="54313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Merge </a:t>
            </a: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差異查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看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491" name="PlaceHolder 1"/>
          <p:cNvSpPr/>
          <p:nvPr/>
        </p:nvSpPr>
        <p:spPr>
          <a:xfrm>
            <a:off x="352440" y="795600"/>
            <a:ext cx="8667000" cy="45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標楷體"/>
              <a:ea typeface="標楷體"/>
            </a:endParaRPr>
          </a:p>
        </p:txBody>
      </p:sp>
      <p:sp>
        <p:nvSpPr>
          <p:cNvPr id="492" name="PlaceHolder 1"/>
          <p:cNvSpPr/>
          <p:nvPr/>
        </p:nvSpPr>
        <p:spPr>
          <a:xfrm>
            <a:off x="489240" y="795600"/>
            <a:ext cx="9590400" cy="45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點進去可以確認版本差異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3" name="圖片 1"/>
          <p:cNvPicPr/>
          <p:nvPr/>
        </p:nvPicPr>
        <p:blipFill>
          <a:blip r:embed="rId2"/>
          <a:stretch/>
        </p:blipFill>
        <p:spPr>
          <a:xfrm>
            <a:off x="941760" y="1401480"/>
            <a:ext cx="8257320" cy="47059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24632776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/>
          <p:nvPr/>
        </p:nvSpPr>
        <p:spPr>
          <a:xfrm>
            <a:off x="517320" y="71640"/>
            <a:ext cx="918072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五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1"/>
          <p:cNvSpPr/>
          <p:nvPr/>
        </p:nvSpPr>
        <p:spPr>
          <a:xfrm>
            <a:off x="1126440" y="824400"/>
            <a:ext cx="8659440" cy="81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成功後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會看到以下畫面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: Merged by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使用者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6" name="圖片 1"/>
          <p:cNvPicPr/>
          <p:nvPr/>
        </p:nvPicPr>
        <p:blipFill>
          <a:blip r:embed="rId2"/>
          <a:stretch/>
        </p:blipFill>
        <p:spPr>
          <a:xfrm>
            <a:off x="261720" y="1811160"/>
            <a:ext cx="9435960" cy="36662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CICD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整體架構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(2/2)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文字方塊 1"/>
          <p:cNvSpPr/>
          <p:nvPr/>
        </p:nvSpPr>
        <p:spPr>
          <a:xfrm>
            <a:off x="257760" y="828361"/>
            <a:ext cx="9328692" cy="527691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000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新環境網段規劃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Dev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 (</a:t>
            </a:r>
            <a:r>
              <a:rPr lang="zh-TW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測試環境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)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r>
              <a:rPr lang="en-US" b="1" strike="noStrike" spc="-1" dirty="0">
                <a:solidFill>
                  <a:schemeClr val="dk2"/>
                </a:solidFill>
                <a:latin typeface="微軟正黑體"/>
                <a:ea typeface="微軟正黑體"/>
              </a:rPr>
              <a:t>10.21.XXX.XXX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Stage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 (</a:t>
            </a:r>
            <a:r>
              <a:rPr lang="zh-TW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驗證環境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)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r>
              <a:rPr lang="en-US" b="1" strike="noStrike" spc="-1" dirty="0">
                <a:solidFill>
                  <a:schemeClr val="dk2"/>
                </a:solidFill>
                <a:latin typeface="微軟正黑體"/>
                <a:ea typeface="微軟正黑體"/>
              </a:rPr>
              <a:t>10.22.XXX.XXX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Production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 (</a:t>
            </a:r>
            <a:r>
              <a:rPr lang="zh-TW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正式環境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)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r>
              <a:rPr lang="en-US" b="1" strike="noStrike" spc="-1" dirty="0">
                <a:solidFill>
                  <a:schemeClr val="dk2"/>
                </a:solidFill>
                <a:latin typeface="微軟正黑體"/>
                <a:ea typeface="微軟正黑體"/>
              </a:rPr>
              <a:t>10.23.XXX.XXX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altLang="zh-TW" b="0" strike="noStrike" spc="-1" dirty="0">
              <a:solidFill>
                <a:schemeClr val="dk1"/>
              </a:solidFill>
              <a:latin typeface="微軟正黑體"/>
              <a:ea typeface="微軟正黑體"/>
            </a:endParaRPr>
          </a:p>
          <a:p>
            <a:pPr lvl="1" defTabSz="914400">
              <a:lnSpc>
                <a:spcPct val="150000"/>
              </a:lnSpc>
              <a:buClr>
                <a:srgbClr val="000000"/>
              </a:buClr>
            </a:pP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000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各工具之功能說明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Gitlab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：負責進行原始碼版控，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Dev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、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Stage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環境各建置一套，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Dev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環境開發測試完畢後</a:t>
            </a: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透過</a:t>
            </a:r>
            <a:r>
              <a:rPr lang="en-US" alt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r>
              <a:rPr lang="en-US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Mirror </a:t>
            </a: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的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方式複製</a:t>
            </a: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到</a:t>
            </a:r>
            <a:r>
              <a:rPr lang="en-US" alt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r>
              <a:rPr lang="en-US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Stage </a:t>
            </a: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環境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Redmine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：負責記錄需求的開發</a:t>
            </a: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與</a:t>
            </a:r>
            <a:r>
              <a:rPr lang="zh-TW" altLang="en-US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r>
              <a:rPr lang="en-US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User</a:t>
            </a:r>
            <a:r>
              <a:rPr lang="zh-TW" altLang="en-US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測試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紀錄。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Nexus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r>
              <a:rPr lang="zh-TW" alt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主要功能是用來儲存、管理、代理、發佈與控制軟體套件（</a:t>
            </a:r>
            <a:r>
              <a:rPr lang="en-US" alt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artifact</a:t>
            </a:r>
            <a:r>
              <a:rPr lang="zh-TW" alt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）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，與 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Non-OCP 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檔案的儲存庫，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Dev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、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Stage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、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Prod</a:t>
            </a:r>
            <a:r>
              <a:rPr lang="zh-TW" alt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各一部。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Harbor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OCP 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映像檔與基礎映像檔儲存庫。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Jenkins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：自動化應用系統佈署工具。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18" name="PlaceHolder 1"/>
          <p:cNvSpPr/>
          <p:nvPr/>
        </p:nvSpPr>
        <p:spPr>
          <a:xfrm>
            <a:off x="1126440" y="824400"/>
            <a:ext cx="8659440" cy="81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時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記得不要勾選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可保留至半年再刪除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000" b="0" strike="noStrike" spc="-1">
                <a:solidFill>
                  <a:schemeClr val="dk1"/>
                </a:solidFill>
                <a:latin typeface="Arial"/>
                <a:ea typeface="標楷體"/>
              </a:rPr>
              <a:t>Delete source branch when merge request is accepted.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9" name="圖片 1"/>
          <p:cNvPicPr/>
          <p:nvPr/>
        </p:nvPicPr>
        <p:blipFill>
          <a:blip r:embed="rId2"/>
          <a:stretch/>
        </p:blipFill>
        <p:spPr>
          <a:xfrm>
            <a:off x="304200" y="1758240"/>
            <a:ext cx="4743000" cy="18475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420" name="圖片 2"/>
          <p:cNvPicPr/>
          <p:nvPr/>
        </p:nvPicPr>
        <p:blipFill>
          <a:blip r:embed="rId3"/>
          <a:stretch/>
        </p:blipFill>
        <p:spPr>
          <a:xfrm>
            <a:off x="3692880" y="3072960"/>
            <a:ext cx="6023520" cy="2703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MR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衝突提示畫面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22" name="圖片 1"/>
          <p:cNvPicPr/>
          <p:nvPr/>
        </p:nvPicPr>
        <p:blipFill>
          <a:blip r:embed="rId2"/>
          <a:stretch/>
        </p:blipFill>
        <p:spPr>
          <a:xfrm>
            <a:off x="654120" y="776160"/>
            <a:ext cx="8772120" cy="5304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24" name="圖片 1"/>
          <p:cNvPicPr/>
          <p:nvPr/>
        </p:nvPicPr>
        <p:blipFill>
          <a:blip r:embed="rId2"/>
          <a:stretch/>
        </p:blipFill>
        <p:spPr>
          <a:xfrm>
            <a:off x="453960" y="800280"/>
            <a:ext cx="9172080" cy="5257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26" name="圖片 1"/>
          <p:cNvPicPr/>
          <p:nvPr/>
        </p:nvPicPr>
        <p:blipFill>
          <a:blip r:embed="rId2"/>
          <a:stretch/>
        </p:blipFill>
        <p:spPr>
          <a:xfrm>
            <a:off x="896040" y="2700360"/>
            <a:ext cx="8432280" cy="20880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27" name="PlaceHolder 1"/>
          <p:cNvSpPr/>
          <p:nvPr/>
        </p:nvSpPr>
        <p:spPr>
          <a:xfrm>
            <a:off x="683640" y="915840"/>
            <a:ext cx="9226800" cy="158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＊因為若在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Gitlab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上解決衝突，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Commit to source branch </a:t>
            </a:r>
            <a:r>
              <a:rPr sz="2400"/>
              <a:t/>
            </a:r>
            <a:br>
              <a:rPr sz="2400"/>
            </a:b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會將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弄髒，如下圖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所以若有衝突，請一律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Pull target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為基底分支，將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的版本附加上去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PlaceHolder 1"/>
          <p:cNvSpPr/>
          <p:nvPr/>
        </p:nvSpPr>
        <p:spPr>
          <a:xfrm>
            <a:off x="683640" y="4811040"/>
            <a:ext cx="9226800" cy="1377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＊一般情境下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因為只有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SIT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會複數需求同時開發，會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dev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所以衝突多會發生在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dev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解決衝突後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Merge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30" name="圖片 2"/>
          <p:cNvPicPr/>
          <p:nvPr/>
        </p:nvPicPr>
        <p:blipFill>
          <a:blip r:embed="rId2"/>
          <a:stretch/>
        </p:blipFill>
        <p:spPr>
          <a:xfrm>
            <a:off x="2019240" y="795600"/>
            <a:ext cx="5906160" cy="5279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Step 4 - Jenkins pipeline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0" y="1234064"/>
            <a:ext cx="9898820" cy="446477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08364" y="2078182"/>
            <a:ext cx="7666181" cy="12284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主頁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34" name="圖片 1"/>
          <p:cNvPicPr/>
          <p:nvPr/>
        </p:nvPicPr>
        <p:blipFill>
          <a:blip r:embed="rId2"/>
          <a:stretch/>
        </p:blipFill>
        <p:spPr>
          <a:xfrm>
            <a:off x="291960" y="877680"/>
            <a:ext cx="9640440" cy="4721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點選系統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Folder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36" name="圖片 2"/>
          <p:cNvPicPr/>
          <p:nvPr/>
        </p:nvPicPr>
        <p:blipFill>
          <a:blip r:embed="rId2"/>
          <a:stretch/>
        </p:blipFill>
        <p:spPr>
          <a:xfrm>
            <a:off x="1331640" y="884520"/>
            <a:ext cx="7472880" cy="49208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xfrm>
            <a:off x="951480" y="71640"/>
            <a:ext cx="828432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找到對應環境的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38" name="圖片 1"/>
          <p:cNvPicPr/>
          <p:nvPr/>
        </p:nvPicPr>
        <p:blipFill>
          <a:blip r:embed="rId2"/>
          <a:stretch/>
        </p:blipFill>
        <p:spPr>
          <a:xfrm>
            <a:off x="1263240" y="1010880"/>
            <a:ext cx="7972200" cy="5135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建立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40" name="圖片 1"/>
          <p:cNvPicPr/>
          <p:nvPr/>
        </p:nvPicPr>
        <p:blipFill>
          <a:blip r:embed="rId2"/>
          <a:stretch/>
        </p:blipFill>
        <p:spPr>
          <a:xfrm>
            <a:off x="1542600" y="1014120"/>
            <a:ext cx="6434280" cy="37328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Dev to UAT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389370" y="2663190"/>
            <a:ext cx="760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1" dirty="0" err="1" smtClean="0">
                <a:solidFill>
                  <a:schemeClr val="accent3">
                    <a:lumMod val="75000"/>
                  </a:schemeClr>
                </a:solidFill>
              </a:rPr>
              <a:t>Sonatype</a:t>
            </a:r>
            <a:endParaRPr lang="zh-TW" altLang="en-US" sz="1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348" name="圖片 3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0" y="1234064"/>
            <a:ext cx="9898820" cy="44647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建立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42" name="圖片 2"/>
          <p:cNvPicPr/>
          <p:nvPr/>
        </p:nvPicPr>
        <p:blipFill>
          <a:blip r:embed="rId2"/>
          <a:stretch/>
        </p:blipFill>
        <p:spPr>
          <a:xfrm>
            <a:off x="307440" y="1464120"/>
            <a:ext cx="9330120" cy="4406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43" name="PlaceHolder 1"/>
          <p:cNvSpPr/>
          <p:nvPr/>
        </p:nvSpPr>
        <p:spPr>
          <a:xfrm>
            <a:off x="970200" y="79560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輸入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名稱，選擇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按下確定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主頁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45" name="圖片 3"/>
          <p:cNvPicPr/>
          <p:nvPr/>
        </p:nvPicPr>
        <p:blipFill>
          <a:blip r:embed="rId2"/>
          <a:stretch/>
        </p:blipFill>
        <p:spPr>
          <a:xfrm>
            <a:off x="290160" y="976680"/>
            <a:ext cx="9498600" cy="47188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- environment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47" name="PlaceHolder 1"/>
          <p:cNvSpPr/>
          <p:nvPr/>
        </p:nvSpPr>
        <p:spPr>
          <a:xfrm>
            <a:off x="1026720" y="96192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宣告工具與環境變數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8" name="圖片 3"/>
          <p:cNvPicPr/>
          <p:nvPr/>
        </p:nvPicPr>
        <p:blipFill>
          <a:blip r:embed="rId2"/>
          <a:stretch/>
        </p:blipFill>
        <p:spPr>
          <a:xfrm>
            <a:off x="905400" y="1860840"/>
            <a:ext cx="8133840" cy="38383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check env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50" name="PlaceHolder 1"/>
          <p:cNvSpPr/>
          <p:nvPr/>
        </p:nvSpPr>
        <p:spPr>
          <a:xfrm>
            <a:off x="482040" y="79560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查看目前環境的各工具與版本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1" name="圖片 1"/>
          <p:cNvPicPr/>
          <p:nvPr/>
        </p:nvPicPr>
        <p:blipFill>
          <a:blip r:embed="rId2"/>
          <a:stretch/>
        </p:blipFill>
        <p:spPr>
          <a:xfrm>
            <a:off x="1384560" y="1440000"/>
            <a:ext cx="7228440" cy="46738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workspace init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53" name="PlaceHolder 1"/>
          <p:cNvSpPr/>
          <p:nvPr/>
        </p:nvSpPr>
        <p:spPr>
          <a:xfrm>
            <a:off x="417240" y="62388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清除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workspace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底下所有檔案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4" name="圖片 2"/>
          <p:cNvPicPr/>
          <p:nvPr/>
        </p:nvPicPr>
        <p:blipFill>
          <a:blip r:embed="rId2"/>
          <a:stretch/>
        </p:blipFill>
        <p:spPr>
          <a:xfrm>
            <a:off x="1331640" y="1268280"/>
            <a:ext cx="7410240" cy="4838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- </a:t>
            </a:r>
            <a:r>
              <a:rPr lang="en-US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clone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456" name="PlaceHolder 1"/>
          <p:cNvSpPr/>
          <p:nvPr/>
        </p:nvSpPr>
        <p:spPr>
          <a:xfrm>
            <a:off x="1026720" y="96192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C</a:t>
            </a:r>
            <a:r>
              <a:rPr 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lone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400" b="0" strike="noStrike" spc="-1" dirty="0" err="1">
                <a:solidFill>
                  <a:srgbClr val="002060"/>
                </a:solidFill>
                <a:latin typeface="標楷體"/>
                <a:ea typeface="標楷體"/>
              </a:rPr>
              <a:t>gitlab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project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7" name="圖片 1"/>
          <p:cNvPicPr/>
          <p:nvPr/>
        </p:nvPicPr>
        <p:blipFill>
          <a:blip r:embed="rId2"/>
          <a:stretch/>
        </p:blipFill>
        <p:spPr>
          <a:xfrm>
            <a:off x="52920" y="1606320"/>
            <a:ext cx="9838800" cy="4352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46" y="1407735"/>
            <a:ext cx="9744364" cy="388309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464596" y="4688977"/>
            <a:ext cx="24686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* 文字檔請參考註解</a:t>
            </a:r>
            <a:endParaRPr lang="zh-TW" altLang="en-US" b="1" dirty="0"/>
          </a:p>
        </p:txBody>
      </p:sp>
      <p:sp>
        <p:nvSpPr>
          <p:cNvPr id="5" name="PlaceHolder 1"/>
          <p:cNvSpPr txBox="1">
            <a:spLocks/>
          </p:cNvSpPr>
          <p:nvPr/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- 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IQ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Server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掃描 </a:t>
            </a:r>
            <a:endParaRPr lang="en-US" altLang="zh-TW" sz="3600" b="1" spc="-1" dirty="0">
              <a:solidFill>
                <a:srgbClr val="002060"/>
              </a:solidFill>
              <a:latin typeface="微軟正黑體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173687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 txBox="1">
            <a:spLocks/>
          </p:cNvSpPr>
          <p:nvPr/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– </a:t>
            </a:r>
            <a:r>
              <a:rPr lang="en-US" altLang="zh-TW" sz="3600" b="1" spc="-1" dirty="0" err="1" smtClean="0">
                <a:solidFill>
                  <a:srgbClr val="002060"/>
                </a:solidFill>
                <a:latin typeface="微軟正黑體"/>
                <a:ea typeface="微軟正黑體"/>
              </a:rPr>
              <a:t>checkmarx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掃描 </a:t>
            </a:r>
            <a:endParaRPr lang="en-US" altLang="zh-TW" sz="3600" b="1" spc="-1" dirty="0">
              <a:solidFill>
                <a:srgbClr val="002060"/>
              </a:solidFill>
              <a:latin typeface="微軟正黑體"/>
              <a:ea typeface="微軟正黑體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82" y="795239"/>
            <a:ext cx="8356426" cy="543777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267394" y="5679013"/>
            <a:ext cx="24686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* 文字檔請參考註解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72647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package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59" name="圖片 1"/>
          <p:cNvPicPr/>
          <p:nvPr/>
        </p:nvPicPr>
        <p:blipFill>
          <a:blip r:embed="rId2"/>
          <a:stretch/>
        </p:blipFill>
        <p:spPr>
          <a:xfrm>
            <a:off x="1000080" y="904320"/>
            <a:ext cx="7944120" cy="49402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push to Nexus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61" name="圖片 2"/>
          <p:cNvPicPr/>
          <p:nvPr/>
        </p:nvPicPr>
        <p:blipFill>
          <a:blip r:embed="rId2"/>
          <a:stretch/>
        </p:blipFill>
        <p:spPr>
          <a:xfrm>
            <a:off x="178920" y="954000"/>
            <a:ext cx="9786960" cy="55652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UAT to PROD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" name="圖片 74"/>
          <p:cNvPicPr/>
          <p:nvPr/>
        </p:nvPicPr>
        <p:blipFill>
          <a:blip r:embed="rId2"/>
          <a:stretch/>
        </p:blipFill>
        <p:spPr>
          <a:xfrm>
            <a:off x="0" y="1816200"/>
            <a:ext cx="10080360" cy="3225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452520" y="71640"/>
            <a:ext cx="937440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– Download form Nexus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63" name="圖片 1"/>
          <p:cNvPicPr/>
          <p:nvPr/>
        </p:nvPicPr>
        <p:blipFill>
          <a:blip r:embed="rId2"/>
          <a:stretch/>
        </p:blipFill>
        <p:spPr>
          <a:xfrm>
            <a:off x="131760" y="1329120"/>
            <a:ext cx="9840960" cy="48531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64" name="PlaceHolder 1"/>
          <p:cNvSpPr/>
          <p:nvPr/>
        </p:nvSpPr>
        <p:spPr>
          <a:xfrm>
            <a:off x="906840" y="68472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pc="-1" dirty="0" smtClean="0">
                <a:solidFill>
                  <a:srgbClr val="000000"/>
                </a:solidFill>
                <a:latin typeface="Arial"/>
              </a:rPr>
              <a:t>如果是由包板機編譯應用程式，直接上傳至 </a:t>
            </a:r>
            <a:r>
              <a:rPr lang="en-US" altLang="zh-TW" spc="-1" dirty="0" smtClean="0">
                <a:solidFill>
                  <a:srgbClr val="000000"/>
                </a:solidFill>
                <a:latin typeface="Arial"/>
              </a:rPr>
              <a:t>Nexus </a:t>
            </a: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b="0" strike="noStrike" spc="-1" dirty="0" smtClean="0">
                <a:solidFill>
                  <a:srgbClr val="000000"/>
                </a:solidFill>
                <a:latin typeface="Arial"/>
              </a:rPr>
              <a:t>由</a:t>
            </a:r>
            <a:r>
              <a:rPr lang="en-US" altLang="zh-TW" b="0" strike="noStrike" spc="-1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zh-TW" b="0" strike="noStrike" spc="-1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zh-TW" b="0" strike="noStrike" spc="-1" dirty="0" smtClean="0">
                <a:solidFill>
                  <a:srgbClr val="000000"/>
                </a:solidFill>
                <a:latin typeface="Arial"/>
              </a:rPr>
              <a:t>Jenkins </a:t>
            </a:r>
            <a:r>
              <a:rPr lang="zh-TW" b="0" strike="noStrike" spc="-1" dirty="0" smtClean="0">
                <a:solidFill>
                  <a:srgbClr val="000000"/>
                </a:solidFill>
                <a:latin typeface="Arial"/>
              </a:rPr>
              <a:t>下指令，從 </a:t>
            </a:r>
            <a:r>
              <a:rPr lang="en-US" b="0" strike="noStrike" spc="-1" dirty="0" smtClean="0">
                <a:solidFill>
                  <a:srgbClr val="000000"/>
                </a:solidFill>
                <a:latin typeface="Arial"/>
              </a:rPr>
              <a:t>Nexus </a:t>
            </a:r>
            <a:r>
              <a:rPr lang="zh-TW" b="0" strike="noStrike" spc="-1" dirty="0" smtClean="0">
                <a:solidFill>
                  <a:srgbClr val="000000"/>
                </a:solidFill>
                <a:latin typeface="Arial"/>
              </a:rPr>
              <a:t>下載剛剛 </a:t>
            </a:r>
            <a:r>
              <a:rPr lang="en-US" b="0" strike="noStrike" spc="-1" dirty="0" smtClean="0">
                <a:solidFill>
                  <a:srgbClr val="000000"/>
                </a:solidFill>
                <a:latin typeface="Arial"/>
              </a:rPr>
              <a:t>Push </a:t>
            </a:r>
            <a:r>
              <a:rPr lang="zh-TW" b="0" strike="noStrike" spc="-1" dirty="0" smtClean="0">
                <a:solidFill>
                  <a:srgbClr val="000000"/>
                </a:solidFill>
                <a:latin typeface="Arial"/>
              </a:rPr>
              <a:t>的 </a:t>
            </a:r>
            <a:r>
              <a:rPr lang="en-US" b="0" strike="noStrike" spc="-1" dirty="0">
                <a:solidFill>
                  <a:srgbClr val="000000"/>
                </a:solidFill>
                <a:latin typeface="Arial"/>
              </a:rPr>
              <a:t>war/jar </a:t>
            </a:r>
            <a:r>
              <a:rPr lang="en-US" b="0" strike="noStrike" spc="-1" dirty="0" smtClean="0">
                <a:solidFill>
                  <a:srgbClr val="000000"/>
                </a:solidFill>
                <a:latin typeface="Arial"/>
              </a:rPr>
              <a:t>file </a:t>
            </a:r>
            <a:r>
              <a:rPr lang="zh-TW" altLang="en-US" b="0" strike="noStrike" spc="-1" dirty="0" smtClean="0">
                <a:solidFill>
                  <a:srgbClr val="000000"/>
                </a:solidFill>
                <a:latin typeface="Arial"/>
              </a:rPr>
              <a:t>再部屬至 </a:t>
            </a:r>
            <a:r>
              <a:rPr lang="en-US" altLang="zh-TW" b="0" strike="noStrike" spc="-1" dirty="0" smtClean="0">
                <a:solidFill>
                  <a:srgbClr val="000000"/>
                </a:solidFill>
                <a:latin typeface="Arial"/>
              </a:rPr>
              <a:t>AP</a:t>
            </a:r>
            <a:r>
              <a:rPr lang="zh-TW" altLang="en-US" b="0" strike="noStrike" spc="-1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zh-TW" b="0" strike="noStrike" spc="-1" dirty="0" smtClean="0">
                <a:solidFill>
                  <a:srgbClr val="000000"/>
                </a:solidFill>
                <a:latin typeface="Arial"/>
              </a:rPr>
              <a:t>Server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452520" y="71640"/>
            <a:ext cx="937440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deploy and restart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66" name="PlaceHolder 1"/>
          <p:cNvSpPr/>
          <p:nvPr/>
        </p:nvSpPr>
        <p:spPr>
          <a:xfrm>
            <a:off x="906840" y="68472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0000"/>
                </a:solidFill>
                <a:latin typeface="Arial"/>
              </a:rPr>
              <a:t>執行與重啟程式或服務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7" name="圖片 2"/>
          <p:cNvPicPr/>
          <p:nvPr/>
        </p:nvPicPr>
        <p:blipFill>
          <a:blip r:embed="rId2"/>
          <a:stretch/>
        </p:blipFill>
        <p:spPr>
          <a:xfrm>
            <a:off x="328320" y="1329120"/>
            <a:ext cx="9498600" cy="4456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1345;p45"/>
          <p:cNvSpPr/>
          <p:nvPr/>
        </p:nvSpPr>
        <p:spPr>
          <a:xfrm>
            <a:off x="257760" y="193680"/>
            <a:ext cx="931068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Step 5 - Merge to Main </a:t>
            </a:r>
            <a:r>
              <a:rPr lang="en-US" sz="36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Branch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0" y="1234064"/>
            <a:ext cx="9898820" cy="446477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422400" y="3278909"/>
            <a:ext cx="4193309" cy="9790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Tag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命名規則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26" name="PlaceHolder 1"/>
          <p:cNvSpPr/>
          <p:nvPr/>
        </p:nvSpPr>
        <p:spPr>
          <a:xfrm>
            <a:off x="386640" y="674280"/>
            <a:ext cx="9869400" cy="5153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Stage Tag : v20240816.001-t24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(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v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西元日期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8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碼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.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當日流水號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-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專案名稱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SIT Tag : s20240816.001-t24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(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s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西元日期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8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碼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.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當日流水號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-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專案名稱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緊急上版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Tag : e20240816.001-t24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(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e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西元日期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8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碼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.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當日流水號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-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專案名稱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Create Tag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528" name="圖片 1"/>
          <p:cNvPicPr/>
          <p:nvPr/>
        </p:nvPicPr>
        <p:blipFill>
          <a:blip r:embed="rId2"/>
          <a:stretch/>
        </p:blipFill>
        <p:spPr>
          <a:xfrm>
            <a:off x="201600" y="1141560"/>
            <a:ext cx="9751680" cy="4325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Create Tag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530" name="圖片 3"/>
          <p:cNvPicPr/>
          <p:nvPr/>
        </p:nvPicPr>
        <p:blipFill>
          <a:blip r:embed="rId2"/>
          <a:stretch/>
        </p:blipFill>
        <p:spPr>
          <a:xfrm>
            <a:off x="1331640" y="938160"/>
            <a:ext cx="7660800" cy="51890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Create Tag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32" name="PlaceHolder 1"/>
          <p:cNvSpPr/>
          <p:nvPr/>
        </p:nvSpPr>
        <p:spPr>
          <a:xfrm>
            <a:off x="334080" y="79560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Tags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中可以看到剛剛建立的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Tag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3" name="圖片 1"/>
          <p:cNvPicPr/>
          <p:nvPr/>
        </p:nvPicPr>
        <p:blipFill>
          <a:blip r:embed="rId2"/>
          <a:stretch/>
        </p:blipFill>
        <p:spPr>
          <a:xfrm>
            <a:off x="1016280" y="1513800"/>
            <a:ext cx="8070480" cy="4510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1345;p45"/>
          <p:cNvSpPr/>
          <p:nvPr/>
        </p:nvSpPr>
        <p:spPr>
          <a:xfrm>
            <a:off x="257760" y="193680"/>
            <a:ext cx="931068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altLang="zh-TW" sz="3600" b="1" strike="noStrike" spc="-1" dirty="0" err="1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Gitlab</a:t>
            </a:r>
            <a:r>
              <a:rPr lang="en-US" altLang="zh-TW" sz="36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Compare </a:t>
            </a:r>
            <a:r>
              <a:rPr lang="zh-TW" altLang="en-US" sz="36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畫面 </a:t>
            </a:r>
            <a:r>
              <a:rPr lang="en-US" altLang="zh-TW" sz="36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一</a:t>
            </a:r>
            <a:r>
              <a:rPr lang="en-US" altLang="zh-TW" sz="36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22400" y="3278909"/>
            <a:ext cx="4193309" cy="9790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77" y="1371843"/>
            <a:ext cx="9744432" cy="411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130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1345;p45"/>
          <p:cNvSpPr/>
          <p:nvPr/>
        </p:nvSpPr>
        <p:spPr>
          <a:xfrm>
            <a:off x="257760" y="193680"/>
            <a:ext cx="931068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altLang="zh-TW" sz="3600" b="1" strike="noStrike" spc="-1" dirty="0" err="1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Gitlab</a:t>
            </a:r>
            <a:r>
              <a:rPr lang="en-US" altLang="zh-TW" sz="36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Compare </a:t>
            </a:r>
            <a:r>
              <a:rPr lang="zh-TW" altLang="en-US" sz="36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畫面 </a:t>
            </a:r>
            <a:r>
              <a:rPr lang="en-US" altLang="zh-TW" sz="36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二</a:t>
            </a:r>
            <a:r>
              <a:rPr lang="en-US" altLang="zh-TW" sz="36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60" y="1221260"/>
            <a:ext cx="9536112" cy="446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912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title"/>
          </p:nvPr>
        </p:nvSpPr>
        <p:spPr>
          <a:xfrm>
            <a:off x="540000" y="464400"/>
            <a:ext cx="9070200" cy="1513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1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Thank you</a:t>
            </a:r>
            <a:endParaRPr lang="en-US" sz="441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5" name="Google Shape;1127;p41"/>
          <p:cNvSpPr/>
          <p:nvPr/>
        </p:nvSpPr>
        <p:spPr>
          <a:xfrm>
            <a:off x="4015440" y="2664360"/>
            <a:ext cx="2011680" cy="201168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6" name="Google Shape;1147;p41"/>
          <p:cNvSpPr/>
          <p:nvPr/>
        </p:nvSpPr>
        <p:spPr>
          <a:xfrm>
            <a:off x="3602520" y="1936800"/>
            <a:ext cx="761040" cy="761040"/>
          </a:xfrm>
          <a:prstGeom prst="ellipse">
            <a:avLst/>
          </a:prstGeom>
          <a:solidFill>
            <a:schemeClr val="accent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7" name="Google Shape;1148;p41"/>
          <p:cNvSpPr/>
          <p:nvPr/>
        </p:nvSpPr>
        <p:spPr>
          <a:xfrm>
            <a:off x="2910960" y="3289680"/>
            <a:ext cx="761040" cy="761040"/>
          </a:xfrm>
          <a:prstGeom prst="ellipse">
            <a:avLst/>
          </a:prstGeom>
          <a:solidFill>
            <a:schemeClr val="accent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8" name="Google Shape;1149;p41"/>
          <p:cNvSpPr/>
          <p:nvPr/>
        </p:nvSpPr>
        <p:spPr>
          <a:xfrm>
            <a:off x="3602520" y="4642560"/>
            <a:ext cx="761040" cy="76104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9" name="Google Shape;1150;p41"/>
          <p:cNvSpPr/>
          <p:nvPr/>
        </p:nvSpPr>
        <p:spPr>
          <a:xfrm>
            <a:off x="4108320" y="3742560"/>
            <a:ext cx="1860480" cy="31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979" b="1" strike="noStrike" spc="-1">
                <a:solidFill>
                  <a:srgbClr val="FFFFFF"/>
                </a:solidFill>
                <a:latin typeface="Fira Sans"/>
                <a:ea typeface="Fira Sans"/>
              </a:rPr>
              <a:t>南區資訊中心</a:t>
            </a:r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0" name="Google Shape;1151;p41"/>
          <p:cNvSpPr/>
          <p:nvPr/>
        </p:nvSpPr>
        <p:spPr>
          <a:xfrm>
            <a:off x="5663520" y="1936800"/>
            <a:ext cx="761040" cy="761040"/>
          </a:xfrm>
          <a:prstGeom prst="ellipse">
            <a:avLst/>
          </a:prstGeom>
          <a:solidFill>
            <a:schemeClr val="accent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01" name="Google Shape;1152;p41"/>
          <p:cNvSpPr/>
          <p:nvPr/>
        </p:nvSpPr>
        <p:spPr>
          <a:xfrm>
            <a:off x="5663520" y="4642560"/>
            <a:ext cx="761040" cy="76104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02" name="Google Shape;1153;p41"/>
          <p:cNvSpPr/>
          <p:nvPr/>
        </p:nvSpPr>
        <p:spPr>
          <a:xfrm>
            <a:off x="6405840" y="3289680"/>
            <a:ext cx="761040" cy="76104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603" name="Google Shape;1154;p41"/>
          <p:cNvGrpSpPr/>
          <p:nvPr/>
        </p:nvGrpSpPr>
        <p:grpSpPr>
          <a:xfrm>
            <a:off x="4859640" y="3260880"/>
            <a:ext cx="358560" cy="381600"/>
            <a:chOff x="4859640" y="3260880"/>
            <a:chExt cx="358560" cy="381600"/>
          </a:xfrm>
        </p:grpSpPr>
        <p:sp>
          <p:nvSpPr>
            <p:cNvPr id="604" name="Google Shape;1155;p41"/>
            <p:cNvSpPr/>
            <p:nvPr/>
          </p:nvSpPr>
          <p:spPr>
            <a:xfrm>
              <a:off x="5039280" y="3260880"/>
              <a:ext cx="20160" cy="55080"/>
            </a:xfrm>
            <a:custGeom>
              <a:avLst/>
              <a:gdLst>
                <a:gd name="textAreaLeft" fmla="*/ 0 w 20160"/>
                <a:gd name="textAreaRight" fmla="*/ 22680 w 20160"/>
                <a:gd name="textAreaTop" fmla="*/ 0 h 55080"/>
                <a:gd name="textAreaBottom" fmla="*/ 57600 h 55080"/>
              </a:gdLst>
              <a:ahLst/>
              <a:cxnLst/>
              <a:rect l="textAreaLeft" t="textAreaTop" r="textAreaRight" b="textAreaBottom"/>
              <a:pathLst>
                <a:path w="694" h="176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8800" rIns="100800" bIns="28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5" name="Google Shape;1156;p41"/>
            <p:cNvSpPr/>
            <p:nvPr/>
          </p:nvSpPr>
          <p:spPr>
            <a:xfrm>
              <a:off x="5108040" y="3285360"/>
              <a:ext cx="43560" cy="4176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41760"/>
                <a:gd name="textAreaBottom" fmla="*/ 44280 h 41760"/>
              </a:gdLst>
              <a:ahLst/>
              <a:cxnLst/>
              <a:rect l="textAreaLeft" t="textAreaTop" r="textAreaRight" b="textAreaBottom"/>
              <a:pathLst>
                <a:path w="1418" h="1364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6" name="Google Shape;1157;p41"/>
            <p:cNvSpPr/>
            <p:nvPr/>
          </p:nvSpPr>
          <p:spPr>
            <a:xfrm>
              <a:off x="5174640" y="3420000"/>
              <a:ext cx="43560" cy="2124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21240"/>
                <a:gd name="textAreaBottom" fmla="*/ 23760 h 21240"/>
              </a:gdLst>
              <a:ahLst/>
              <a:cxnLst/>
              <a:rect l="textAreaLeft" t="textAreaTop" r="textAreaRight" b="textAreaBottom"/>
              <a:pathLst>
                <a:path w="1419" h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7" name="Google Shape;1158;p41"/>
            <p:cNvSpPr/>
            <p:nvPr/>
          </p:nvSpPr>
          <p:spPr>
            <a:xfrm>
              <a:off x="4859640" y="3420000"/>
              <a:ext cx="43560" cy="2016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20160"/>
                <a:gd name="textAreaBottom" fmla="*/ 22680 h 20160"/>
              </a:gdLst>
              <a:ahLst/>
              <a:cxnLst/>
              <a:rect l="textAreaLeft" t="textAreaTop" r="textAreaRight" b="textAreaBottom"/>
              <a:pathLst>
                <a:path w="1419" h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160" rIns="100800" bIns="11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8" name="Google Shape;1159;p41"/>
            <p:cNvSpPr/>
            <p:nvPr/>
          </p:nvSpPr>
          <p:spPr>
            <a:xfrm>
              <a:off x="4948920" y="3285360"/>
              <a:ext cx="43560" cy="4176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41760"/>
                <a:gd name="textAreaBottom" fmla="*/ 44280 h 41760"/>
              </a:gdLst>
              <a:ahLst/>
              <a:cxnLst/>
              <a:rect l="textAreaLeft" t="textAreaTop" r="textAreaRight" b="textAreaBottom"/>
              <a:pathLst>
                <a:path w="1419" h="1364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9" name="Google Shape;1160;p41"/>
            <p:cNvSpPr/>
            <p:nvPr/>
          </p:nvSpPr>
          <p:spPr>
            <a:xfrm>
              <a:off x="4880160" y="3329640"/>
              <a:ext cx="45720" cy="31320"/>
            </a:xfrm>
            <a:custGeom>
              <a:avLst/>
              <a:gdLst>
                <a:gd name="textAreaLeft" fmla="*/ 0 w 45720"/>
                <a:gd name="textAreaRight" fmla="*/ 48240 w 45720"/>
                <a:gd name="textAreaTop" fmla="*/ 0 h 31320"/>
                <a:gd name="textAreaBottom" fmla="*/ 33840 h 31320"/>
              </a:gdLst>
              <a:ahLst/>
              <a:cxnLst/>
              <a:rect l="textAreaLeft" t="textAreaTop" r="textAreaRight" b="textAreaBottom"/>
              <a:pathLst>
                <a:path w="1482" h="1039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6920" rIns="100800" bIns="16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0" name="Google Shape;1161;p41"/>
            <p:cNvSpPr/>
            <p:nvPr/>
          </p:nvSpPr>
          <p:spPr>
            <a:xfrm>
              <a:off x="5151240" y="3330000"/>
              <a:ext cx="45720" cy="32400"/>
            </a:xfrm>
            <a:custGeom>
              <a:avLst/>
              <a:gdLst>
                <a:gd name="textAreaLeft" fmla="*/ 0 w 45720"/>
                <a:gd name="textAreaRight" fmla="*/ 48240 w 45720"/>
                <a:gd name="textAreaTop" fmla="*/ 0 h 32400"/>
                <a:gd name="textAreaBottom" fmla="*/ 34920 h 32400"/>
              </a:gdLst>
              <a:ahLst/>
              <a:cxnLst/>
              <a:rect l="textAreaLeft" t="textAreaTop" r="textAreaRight" b="textAreaBottom"/>
              <a:pathLst>
                <a:path w="1481" h="1072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7280" rIns="100800" bIns="172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1" name="Google Shape;1162;p41"/>
            <p:cNvSpPr/>
            <p:nvPr/>
          </p:nvSpPr>
          <p:spPr>
            <a:xfrm>
              <a:off x="4921200" y="3327480"/>
              <a:ext cx="228240" cy="315000"/>
            </a:xfrm>
            <a:custGeom>
              <a:avLst/>
              <a:gdLst>
                <a:gd name="textAreaLeft" fmla="*/ 0 w 228240"/>
                <a:gd name="textAreaRight" fmla="*/ 230760 w 228240"/>
                <a:gd name="textAreaTop" fmla="*/ 0 h 315000"/>
                <a:gd name="textAreaBottom" fmla="*/ 317520 h 315000"/>
              </a:gdLst>
              <a:ahLst/>
              <a:cxnLst/>
              <a:rect l="textAreaLeft" t="textAreaTop" r="textAreaRight" b="textAreaBottom"/>
              <a:pathLst>
                <a:path w="7089" h="975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612" name="Google Shape;1163;p41"/>
          <p:cNvSpPr/>
          <p:nvPr/>
        </p:nvSpPr>
        <p:spPr>
          <a:xfrm>
            <a:off x="5842800" y="4822560"/>
            <a:ext cx="402480" cy="401400"/>
          </a:xfrm>
          <a:custGeom>
            <a:avLst/>
            <a:gdLst>
              <a:gd name="textAreaLeft" fmla="*/ 0 w 402480"/>
              <a:gd name="textAreaRight" fmla="*/ 405000 w 402480"/>
              <a:gd name="textAreaTop" fmla="*/ 0 h 401400"/>
              <a:gd name="textAreaBottom" fmla="*/ 403920 h 401400"/>
            </a:gdLst>
            <a:ahLst/>
            <a:cxnLst/>
            <a:rect l="textAreaLeft" t="textAreaTop" r="textAreaRight" b="textAreaBottom"/>
            <a:pathLst>
              <a:path w="12697" h="12666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613" name="Google Shape;1164;p41"/>
          <p:cNvGrpSpPr/>
          <p:nvPr/>
        </p:nvGrpSpPr>
        <p:grpSpPr>
          <a:xfrm>
            <a:off x="6584760" y="3468960"/>
            <a:ext cx="403200" cy="402480"/>
            <a:chOff x="6584760" y="3468960"/>
            <a:chExt cx="403200" cy="402480"/>
          </a:xfrm>
        </p:grpSpPr>
        <p:sp>
          <p:nvSpPr>
            <p:cNvPr id="614" name="Google Shape;1165;p41"/>
            <p:cNvSpPr/>
            <p:nvPr/>
          </p:nvSpPr>
          <p:spPr>
            <a:xfrm>
              <a:off x="6790680" y="3468960"/>
              <a:ext cx="78840" cy="85680"/>
            </a:xfrm>
            <a:custGeom>
              <a:avLst/>
              <a:gdLst>
                <a:gd name="textAreaLeft" fmla="*/ 0 w 78840"/>
                <a:gd name="textAreaRight" fmla="*/ 81360 w 78840"/>
                <a:gd name="textAreaTop" fmla="*/ 0 h 85680"/>
                <a:gd name="textAreaBottom" fmla="*/ 88200 h 85680"/>
              </a:gdLst>
              <a:ahLst/>
              <a:cxnLst/>
              <a:rect l="textAreaLeft" t="textAreaTop" r="textAreaRight" b="textAreaBottom"/>
              <a:pathLst>
                <a:path w="2553" h="2766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3920" rIns="100800" bIns="43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5" name="Google Shape;1166;p41"/>
            <p:cNvSpPr/>
            <p:nvPr/>
          </p:nvSpPr>
          <p:spPr>
            <a:xfrm>
              <a:off x="6584760" y="3522240"/>
              <a:ext cx="403200" cy="349200"/>
            </a:xfrm>
            <a:custGeom>
              <a:avLst/>
              <a:gdLst>
                <a:gd name="textAreaLeft" fmla="*/ 0 w 403200"/>
                <a:gd name="textAreaRight" fmla="*/ 405720 w 403200"/>
                <a:gd name="textAreaTop" fmla="*/ 0 h 349200"/>
                <a:gd name="textAreaBottom" fmla="*/ 351720 h 349200"/>
              </a:gdLst>
              <a:ahLst/>
              <a:cxnLst/>
              <a:rect l="textAreaLeft" t="textAreaTop" r="textAreaRight" b="textAreaBottom"/>
              <a:pathLst>
                <a:path w="12728" h="11028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616" name="Google Shape;1167;p41"/>
          <p:cNvGrpSpPr/>
          <p:nvPr/>
        </p:nvGrpSpPr>
        <p:grpSpPr>
          <a:xfrm>
            <a:off x="3790800" y="2126880"/>
            <a:ext cx="384120" cy="380520"/>
            <a:chOff x="3790800" y="2126880"/>
            <a:chExt cx="384120" cy="380520"/>
          </a:xfrm>
        </p:grpSpPr>
        <p:sp>
          <p:nvSpPr>
            <p:cNvPr id="617" name="Google Shape;1168;p41"/>
            <p:cNvSpPr/>
            <p:nvPr/>
          </p:nvSpPr>
          <p:spPr>
            <a:xfrm>
              <a:off x="3813480" y="2126880"/>
              <a:ext cx="268560" cy="380520"/>
            </a:xfrm>
            <a:custGeom>
              <a:avLst/>
              <a:gdLst>
                <a:gd name="textAreaLeft" fmla="*/ 0 w 268560"/>
                <a:gd name="textAreaRight" fmla="*/ 271080 w 268560"/>
                <a:gd name="textAreaTop" fmla="*/ 0 h 380520"/>
                <a:gd name="textAreaBottom" fmla="*/ 383040 h 380520"/>
              </a:gdLst>
              <a:ahLst/>
              <a:cxnLst/>
              <a:rect l="textAreaLeft" t="textAreaTop" r="textAreaRight" b="textAreaBottom"/>
              <a:pathLst>
                <a:path w="8318" h="11753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8" name="Google Shape;1169;p41"/>
            <p:cNvSpPr/>
            <p:nvPr/>
          </p:nvSpPr>
          <p:spPr>
            <a:xfrm>
              <a:off x="4102560" y="2216160"/>
              <a:ext cx="72360" cy="70560"/>
            </a:xfrm>
            <a:custGeom>
              <a:avLst/>
              <a:gdLst>
                <a:gd name="textAreaLeft" fmla="*/ 0 w 72360"/>
                <a:gd name="textAreaRight" fmla="*/ 74880 w 72360"/>
                <a:gd name="textAreaTop" fmla="*/ 0 h 70560"/>
                <a:gd name="textAreaBottom" fmla="*/ 73080 h 70560"/>
              </a:gdLst>
              <a:ahLst/>
              <a:cxnLst/>
              <a:rect l="textAreaLeft" t="textAreaTop" r="textAreaRight" b="textAreaBottom"/>
              <a:pathLst>
                <a:path w="2301" h="2238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6360" rIns="100800" bIns="363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9" name="Google Shape;1170;p41"/>
            <p:cNvSpPr/>
            <p:nvPr/>
          </p:nvSpPr>
          <p:spPr>
            <a:xfrm>
              <a:off x="3975480" y="2356920"/>
              <a:ext cx="57960" cy="56160"/>
            </a:xfrm>
            <a:custGeom>
              <a:avLst/>
              <a:gdLst>
                <a:gd name="textAreaLeft" fmla="*/ 0 w 57960"/>
                <a:gd name="textAreaRight" fmla="*/ 60480 w 57960"/>
                <a:gd name="textAreaTop" fmla="*/ 0 h 56160"/>
                <a:gd name="textAreaBottom" fmla="*/ 58680 h 56160"/>
              </a:gdLst>
              <a:ahLst/>
              <a:cxnLst/>
              <a:rect l="textAreaLeft" t="textAreaTop" r="textAreaRight" b="textAreaBottom"/>
              <a:pathLst>
                <a:path w="1855" h="1801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9160" rIns="100800" bIns="29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0" name="Google Shape;1171;p41"/>
            <p:cNvSpPr/>
            <p:nvPr/>
          </p:nvSpPr>
          <p:spPr>
            <a:xfrm>
              <a:off x="4007160" y="2258280"/>
              <a:ext cx="124920" cy="124920"/>
            </a:xfrm>
            <a:custGeom>
              <a:avLst/>
              <a:gdLst>
                <a:gd name="textAreaLeft" fmla="*/ 0 w 124920"/>
                <a:gd name="textAreaRight" fmla="*/ 127440 w 124920"/>
                <a:gd name="textAreaTop" fmla="*/ 0 h 124920"/>
                <a:gd name="textAreaBottom" fmla="*/ 127440 h 124920"/>
              </a:gdLst>
              <a:ahLst/>
              <a:cxnLst/>
              <a:rect l="textAreaLeft" t="textAreaTop" r="textAreaRight" b="textAreaBottom"/>
              <a:pathLst>
                <a:path w="3908" h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3720" rIns="100800" bIns="637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1" name="Google Shape;1172;p41"/>
            <p:cNvSpPr/>
            <p:nvPr/>
          </p:nvSpPr>
          <p:spPr>
            <a:xfrm>
              <a:off x="4017600" y="2132280"/>
              <a:ext cx="59040" cy="59040"/>
            </a:xfrm>
            <a:custGeom>
              <a:avLst/>
              <a:gdLst>
                <a:gd name="textAreaLeft" fmla="*/ 0 w 59040"/>
                <a:gd name="textAreaRight" fmla="*/ 61560 w 59040"/>
                <a:gd name="textAreaTop" fmla="*/ 0 h 59040"/>
                <a:gd name="textAreaBottom" fmla="*/ 61560 h 59040"/>
              </a:gdLst>
              <a:ahLst/>
              <a:cxnLst/>
              <a:rect l="textAreaLeft" t="textAreaTop" r="textAreaRight" b="textAreaBottom"/>
              <a:pathLst>
                <a:path w="1891" h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0600" rIns="100800" bIns="306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2" name="Google Shape;1173;p41"/>
            <p:cNvSpPr/>
            <p:nvPr/>
          </p:nvSpPr>
          <p:spPr>
            <a:xfrm>
              <a:off x="3790800" y="2465640"/>
              <a:ext cx="214200" cy="41760"/>
            </a:xfrm>
            <a:custGeom>
              <a:avLst/>
              <a:gdLst>
                <a:gd name="textAreaLeft" fmla="*/ 0 w 214200"/>
                <a:gd name="textAreaRight" fmla="*/ 216720 w 214200"/>
                <a:gd name="textAreaTop" fmla="*/ 0 h 41760"/>
                <a:gd name="textAreaBottom" fmla="*/ 44280 h 41760"/>
              </a:gdLst>
              <a:ahLst/>
              <a:cxnLst/>
              <a:rect l="textAreaLeft" t="textAreaTop" r="textAreaRight" b="textAreaBottom"/>
              <a:pathLst>
                <a:path w="6649" h="1356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623" name="Google Shape;1174;p41"/>
          <p:cNvGrpSpPr/>
          <p:nvPr/>
        </p:nvGrpSpPr>
        <p:grpSpPr>
          <a:xfrm>
            <a:off x="3100320" y="3479040"/>
            <a:ext cx="382680" cy="382320"/>
            <a:chOff x="3100320" y="3479040"/>
            <a:chExt cx="382680" cy="382320"/>
          </a:xfrm>
        </p:grpSpPr>
        <p:sp>
          <p:nvSpPr>
            <p:cNvPr id="624" name="Google Shape;1175;p41"/>
            <p:cNvSpPr/>
            <p:nvPr/>
          </p:nvSpPr>
          <p:spPr>
            <a:xfrm>
              <a:off x="3167280" y="3592080"/>
              <a:ext cx="20160" cy="110520"/>
            </a:xfrm>
            <a:custGeom>
              <a:avLst/>
              <a:gdLst>
                <a:gd name="textAreaLeft" fmla="*/ 0 w 20160"/>
                <a:gd name="textAreaRight" fmla="*/ 22680 w 2016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694" h="3467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5" name="Google Shape;1176;p41"/>
            <p:cNvSpPr/>
            <p:nvPr/>
          </p:nvSpPr>
          <p:spPr>
            <a:xfrm>
              <a:off x="3394800" y="3592080"/>
              <a:ext cx="21240" cy="110520"/>
            </a:xfrm>
            <a:custGeom>
              <a:avLst/>
              <a:gdLst>
                <a:gd name="textAreaLeft" fmla="*/ 0 w 21240"/>
                <a:gd name="textAreaRight" fmla="*/ 23760 w 2124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726" h="3467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6" name="Google Shape;1177;p41"/>
            <p:cNvSpPr/>
            <p:nvPr/>
          </p:nvSpPr>
          <p:spPr>
            <a:xfrm>
              <a:off x="3167280" y="3727440"/>
              <a:ext cx="20160" cy="132840"/>
            </a:xfrm>
            <a:custGeom>
              <a:avLst/>
              <a:gdLst>
                <a:gd name="textAreaLeft" fmla="*/ 0 w 20160"/>
                <a:gd name="textAreaRight" fmla="*/ 22680 w 20160"/>
                <a:gd name="textAreaTop" fmla="*/ 0 h 132840"/>
                <a:gd name="textAreaBottom" fmla="*/ 135360 h 132840"/>
              </a:gdLst>
              <a:ahLst/>
              <a:cxnLst/>
              <a:rect l="textAreaLeft" t="textAreaTop" r="textAreaRight" b="textAreaBottom"/>
              <a:pathLst>
                <a:path w="694" h="416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7" name="Google Shape;1178;p41"/>
            <p:cNvSpPr/>
            <p:nvPr/>
          </p:nvSpPr>
          <p:spPr>
            <a:xfrm>
              <a:off x="3394800" y="3727440"/>
              <a:ext cx="21240" cy="132840"/>
            </a:xfrm>
            <a:custGeom>
              <a:avLst/>
              <a:gdLst>
                <a:gd name="textAreaLeft" fmla="*/ 0 w 21240"/>
                <a:gd name="textAreaRight" fmla="*/ 23760 w 21240"/>
                <a:gd name="textAreaTop" fmla="*/ 0 h 132840"/>
                <a:gd name="textAreaBottom" fmla="*/ 135360 h 132840"/>
              </a:gdLst>
              <a:ahLst/>
              <a:cxnLst/>
              <a:rect l="textAreaLeft" t="textAreaTop" r="textAreaRight" b="textAreaBottom"/>
              <a:pathLst>
                <a:path w="726" h="416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8" name="Google Shape;1179;p41"/>
            <p:cNvSpPr/>
            <p:nvPr/>
          </p:nvSpPr>
          <p:spPr>
            <a:xfrm>
              <a:off x="3100320" y="3592080"/>
              <a:ext cx="42840" cy="110520"/>
            </a:xfrm>
            <a:custGeom>
              <a:avLst/>
              <a:gdLst>
                <a:gd name="textAreaLeft" fmla="*/ 0 w 42840"/>
                <a:gd name="textAreaRight" fmla="*/ 45360 w 4284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1387" h="3467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9" name="Google Shape;1180;p41"/>
            <p:cNvSpPr/>
            <p:nvPr/>
          </p:nvSpPr>
          <p:spPr>
            <a:xfrm>
              <a:off x="3213360" y="3592080"/>
              <a:ext cx="156600" cy="110520"/>
            </a:xfrm>
            <a:custGeom>
              <a:avLst/>
              <a:gdLst>
                <a:gd name="textAreaLeft" fmla="*/ 0 w 156600"/>
                <a:gd name="textAreaRight" fmla="*/ 159120 w 15660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4884" h="3467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0" name="Google Shape;1181;p41"/>
            <p:cNvSpPr/>
            <p:nvPr/>
          </p:nvSpPr>
          <p:spPr>
            <a:xfrm>
              <a:off x="3440160" y="3710880"/>
              <a:ext cx="42840" cy="150480"/>
            </a:xfrm>
            <a:custGeom>
              <a:avLst/>
              <a:gdLst>
                <a:gd name="textAreaLeft" fmla="*/ 0 w 42840"/>
                <a:gd name="textAreaRight" fmla="*/ 45360 w 42840"/>
                <a:gd name="textAreaTop" fmla="*/ 0 h 150480"/>
                <a:gd name="textAreaBottom" fmla="*/ 153000 h 150480"/>
              </a:gdLst>
              <a:ahLst/>
              <a:cxnLst/>
              <a:rect l="textAreaLeft" t="textAreaTop" r="textAreaRight" b="textAreaBottom"/>
              <a:pathLst>
                <a:path w="1388" h="4695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6320" rIns="100800" bIns="76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1" name="Google Shape;1182;p41"/>
            <p:cNvSpPr/>
            <p:nvPr/>
          </p:nvSpPr>
          <p:spPr>
            <a:xfrm>
              <a:off x="3100320" y="3710880"/>
              <a:ext cx="42840" cy="149400"/>
            </a:xfrm>
            <a:custGeom>
              <a:avLst/>
              <a:gdLst>
                <a:gd name="textAreaLeft" fmla="*/ 0 w 42840"/>
                <a:gd name="textAreaRight" fmla="*/ 45360 w 42840"/>
                <a:gd name="textAreaTop" fmla="*/ 0 h 149400"/>
                <a:gd name="textAreaBottom" fmla="*/ 151920 h 149400"/>
              </a:gdLst>
              <a:ahLst/>
              <a:cxnLst/>
              <a:rect l="textAreaLeft" t="textAreaTop" r="textAreaRight" b="textAreaBottom"/>
              <a:pathLst>
                <a:path w="1387" h="4664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5960" rIns="100800" bIns="75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2" name="Google Shape;1183;p41"/>
            <p:cNvSpPr/>
            <p:nvPr/>
          </p:nvSpPr>
          <p:spPr>
            <a:xfrm>
              <a:off x="3281040" y="3727440"/>
              <a:ext cx="20160" cy="21240"/>
            </a:xfrm>
            <a:custGeom>
              <a:avLst/>
              <a:gdLst>
                <a:gd name="textAreaLeft" fmla="*/ 0 w 20160"/>
                <a:gd name="textAreaRight" fmla="*/ 22680 w 20160"/>
                <a:gd name="textAreaTop" fmla="*/ 0 h 21240"/>
                <a:gd name="textAreaBottom" fmla="*/ 23760 h 21240"/>
              </a:gdLst>
              <a:ahLst/>
              <a:cxnLst/>
              <a:rect l="textAreaLeft" t="textAreaTop" r="textAreaRight" b="textAreaBottom"/>
              <a:pathLst>
                <a:path w="694" h="726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3" name="Google Shape;1184;p41"/>
            <p:cNvSpPr/>
            <p:nvPr/>
          </p:nvSpPr>
          <p:spPr>
            <a:xfrm>
              <a:off x="3440160" y="3592080"/>
              <a:ext cx="42840" cy="110520"/>
            </a:xfrm>
            <a:custGeom>
              <a:avLst/>
              <a:gdLst>
                <a:gd name="textAreaLeft" fmla="*/ 0 w 42840"/>
                <a:gd name="textAreaRight" fmla="*/ 45360 w 4284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1388" h="3467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4" name="Google Shape;1185;p41"/>
            <p:cNvSpPr/>
            <p:nvPr/>
          </p:nvSpPr>
          <p:spPr>
            <a:xfrm>
              <a:off x="3213360" y="3727440"/>
              <a:ext cx="156600" cy="132840"/>
            </a:xfrm>
            <a:custGeom>
              <a:avLst/>
              <a:gdLst>
                <a:gd name="textAreaLeft" fmla="*/ 0 w 156600"/>
                <a:gd name="textAreaRight" fmla="*/ 159120 w 156600"/>
                <a:gd name="textAreaTop" fmla="*/ 0 h 132840"/>
                <a:gd name="textAreaBottom" fmla="*/ 135360 h 132840"/>
              </a:gdLst>
              <a:ahLst/>
              <a:cxnLst/>
              <a:rect l="textAreaLeft" t="textAreaTop" r="textAreaRight" b="textAreaBottom"/>
              <a:pathLst>
                <a:path w="4884" h="416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5" name="Google Shape;1186;p41"/>
            <p:cNvSpPr/>
            <p:nvPr/>
          </p:nvSpPr>
          <p:spPr>
            <a:xfrm>
              <a:off x="3212280" y="3479040"/>
              <a:ext cx="156600" cy="87840"/>
            </a:xfrm>
            <a:custGeom>
              <a:avLst/>
              <a:gdLst>
                <a:gd name="textAreaLeft" fmla="*/ 0 w 156600"/>
                <a:gd name="textAreaRight" fmla="*/ 159120 w 156600"/>
                <a:gd name="textAreaTop" fmla="*/ 0 h 87840"/>
                <a:gd name="textAreaBottom" fmla="*/ 90360 h 87840"/>
              </a:gdLst>
              <a:ahLst/>
              <a:cxnLst/>
              <a:rect l="textAreaLeft" t="textAreaTop" r="textAreaRight" b="textAreaBottom"/>
              <a:pathLst>
                <a:path w="4884" h="2773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636" name="Google Shape;1187;p41"/>
          <p:cNvGrpSpPr/>
          <p:nvPr/>
        </p:nvGrpSpPr>
        <p:grpSpPr>
          <a:xfrm>
            <a:off x="5852160" y="2161080"/>
            <a:ext cx="383760" cy="312480"/>
            <a:chOff x="5852160" y="2161080"/>
            <a:chExt cx="383760" cy="312480"/>
          </a:xfrm>
        </p:grpSpPr>
        <p:sp>
          <p:nvSpPr>
            <p:cNvPr id="637" name="Google Shape;1188;p41"/>
            <p:cNvSpPr/>
            <p:nvPr/>
          </p:nvSpPr>
          <p:spPr>
            <a:xfrm>
              <a:off x="6180840" y="2296440"/>
              <a:ext cx="55080" cy="21240"/>
            </a:xfrm>
            <a:custGeom>
              <a:avLst/>
              <a:gdLst>
                <a:gd name="textAreaLeft" fmla="*/ 0 w 55080"/>
                <a:gd name="textAreaRight" fmla="*/ 57600 w 55080"/>
                <a:gd name="textAreaTop" fmla="*/ 0 h 21240"/>
                <a:gd name="textAreaBottom" fmla="*/ 23760 h 21240"/>
              </a:gdLst>
              <a:ahLst/>
              <a:cxnLst/>
              <a:rect l="textAreaLeft" t="textAreaTop" r="textAreaRight" b="textAreaBottom"/>
              <a:pathLst>
                <a:path w="1766" h="725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8" name="Google Shape;1189;p41"/>
            <p:cNvSpPr/>
            <p:nvPr/>
          </p:nvSpPr>
          <p:spPr>
            <a:xfrm>
              <a:off x="6167520" y="2342520"/>
              <a:ext cx="45720" cy="41760"/>
            </a:xfrm>
            <a:custGeom>
              <a:avLst/>
              <a:gdLst>
                <a:gd name="textAreaLeft" fmla="*/ 0 w 45720"/>
                <a:gd name="textAreaRight" fmla="*/ 48240 w 45720"/>
                <a:gd name="textAreaTop" fmla="*/ 0 h 41760"/>
                <a:gd name="textAreaBottom" fmla="*/ 44280 h 41760"/>
              </a:gdLst>
              <a:ahLst/>
              <a:cxnLst/>
              <a:rect l="textAreaLeft" t="textAreaTop" r="textAreaRight" b="textAreaBottom"/>
              <a:pathLst>
                <a:path w="1482" h="1355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9" name="Google Shape;1190;p41"/>
            <p:cNvSpPr/>
            <p:nvPr/>
          </p:nvSpPr>
          <p:spPr>
            <a:xfrm>
              <a:off x="6169320" y="2228760"/>
              <a:ext cx="43560" cy="4248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42480"/>
                <a:gd name="textAreaBottom" fmla="*/ 45000 h 42480"/>
              </a:gdLst>
              <a:ahLst/>
              <a:cxnLst/>
              <a:rect l="textAreaLeft" t="textAreaTop" r="textAreaRight" b="textAreaBottom"/>
              <a:pathLst>
                <a:path w="1419" h="138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2320" rIns="100800" bIns="22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40" name="Google Shape;1191;p41"/>
            <p:cNvSpPr/>
            <p:nvPr/>
          </p:nvSpPr>
          <p:spPr>
            <a:xfrm>
              <a:off x="5852160" y="2228760"/>
              <a:ext cx="135000" cy="133920"/>
            </a:xfrm>
            <a:custGeom>
              <a:avLst/>
              <a:gdLst>
                <a:gd name="textAreaLeft" fmla="*/ 0 w 135000"/>
                <a:gd name="textAreaRight" fmla="*/ 137520 w 135000"/>
                <a:gd name="textAreaTop" fmla="*/ 0 h 133920"/>
                <a:gd name="textAreaBottom" fmla="*/ 136440 h 133920"/>
              </a:gdLst>
              <a:ahLst/>
              <a:cxnLst/>
              <a:rect l="textAreaLeft" t="textAreaTop" r="textAreaRight" b="textAreaBottom"/>
              <a:pathLst>
                <a:path w="4222" h="4192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8040" rIns="100800" bIns="680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41" name="Google Shape;1192;p41"/>
            <p:cNvSpPr/>
            <p:nvPr/>
          </p:nvSpPr>
          <p:spPr>
            <a:xfrm>
              <a:off x="6099480" y="2161080"/>
              <a:ext cx="43560" cy="26964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269640"/>
                <a:gd name="textAreaBottom" fmla="*/ 272160 h 269640"/>
              </a:gdLst>
              <a:ahLst/>
              <a:cxnLst/>
              <a:rect l="textAreaLeft" t="textAreaTop" r="textAreaRight" b="textAreaBottom"/>
              <a:pathLst>
                <a:path w="1418" h="835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42" name="Google Shape;1193;p41"/>
            <p:cNvSpPr/>
            <p:nvPr/>
          </p:nvSpPr>
          <p:spPr>
            <a:xfrm>
              <a:off x="5919840" y="2385720"/>
              <a:ext cx="64080" cy="87840"/>
            </a:xfrm>
            <a:custGeom>
              <a:avLst/>
              <a:gdLst>
                <a:gd name="textAreaLeft" fmla="*/ 0 w 64080"/>
                <a:gd name="textAreaRight" fmla="*/ 66600 w 64080"/>
                <a:gd name="textAreaTop" fmla="*/ 0 h 87840"/>
                <a:gd name="textAreaBottom" fmla="*/ 90360 h 87840"/>
              </a:gdLst>
              <a:ahLst/>
              <a:cxnLst/>
              <a:rect l="textAreaLeft" t="textAreaTop" r="textAreaRight" b="textAreaBottom"/>
              <a:pathLst>
                <a:path w="2049" h="2773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43" name="Google Shape;1194;p41"/>
            <p:cNvSpPr/>
            <p:nvPr/>
          </p:nvSpPr>
          <p:spPr>
            <a:xfrm>
              <a:off x="6011280" y="2188800"/>
              <a:ext cx="65160" cy="210960"/>
            </a:xfrm>
            <a:custGeom>
              <a:avLst/>
              <a:gdLst>
                <a:gd name="textAreaLeft" fmla="*/ 0 w 65160"/>
                <a:gd name="textAreaRight" fmla="*/ 67680 w 65160"/>
                <a:gd name="textAreaTop" fmla="*/ 0 h 210960"/>
                <a:gd name="textAreaBottom" fmla="*/ 213480 h 210960"/>
              </a:gdLst>
              <a:ahLst/>
              <a:cxnLst/>
              <a:rect l="textAreaLeft" t="textAreaTop" r="textAreaRight" b="textAreaBottom"/>
              <a:pathLst>
                <a:path w="2080" h="6554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644" name="Google Shape;1195;p41"/>
          <p:cNvSpPr/>
          <p:nvPr/>
        </p:nvSpPr>
        <p:spPr>
          <a:xfrm>
            <a:off x="3780360" y="4821840"/>
            <a:ext cx="405360" cy="402840"/>
          </a:xfrm>
          <a:custGeom>
            <a:avLst/>
            <a:gdLst>
              <a:gd name="textAreaLeft" fmla="*/ 0 w 405360"/>
              <a:gd name="textAreaRight" fmla="*/ 407880 w 405360"/>
              <a:gd name="textAreaTop" fmla="*/ 0 h 402840"/>
              <a:gd name="textAreaBottom" fmla="*/ 405360 h 402840"/>
            </a:gdLst>
            <a:ahLst/>
            <a:cxnLst/>
            <a:rect l="textAreaLeft" t="textAreaTop" r="textAreaRight" b="textAreaBottom"/>
            <a:pathLst>
              <a:path w="12792" h="12713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CICD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申請單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一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7760" y="989083"/>
            <a:ext cx="9357295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zh-TW" altLang="en-US" b="1" dirty="0" smtClean="0"/>
              <a:t>新專案（</a:t>
            </a:r>
            <a:r>
              <a:rPr lang="en-US" altLang="zh-TW" b="1" dirty="0" err="1" smtClean="0"/>
              <a:t>Gitlab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Project</a:t>
            </a:r>
            <a:r>
              <a:rPr lang="zh-TW" altLang="en-US" b="1" dirty="0" smtClean="0"/>
              <a:t>）若要使用 </a:t>
            </a:r>
            <a:r>
              <a:rPr lang="en-US" altLang="zh-TW" b="1" dirty="0" smtClean="0"/>
              <a:t>CICD</a:t>
            </a:r>
            <a:r>
              <a:rPr lang="zh-TW" altLang="en-US" b="1" dirty="0" smtClean="0"/>
              <a:t> 自動化部屬流程，可一</a:t>
            </a:r>
            <a:r>
              <a:rPr lang="zh-TW" altLang="en-US" b="1" dirty="0"/>
              <a:t>次</a:t>
            </a:r>
            <a:r>
              <a:rPr lang="zh-TW" altLang="en-US" b="1" dirty="0" smtClean="0"/>
              <a:t>申請以下權限：</a:t>
            </a:r>
            <a:endParaRPr lang="en-US" altLang="zh-TW" b="1" dirty="0" smtClean="0"/>
          </a:p>
          <a:p>
            <a:pPr>
              <a:lnSpc>
                <a:spcPts val="3000"/>
              </a:lnSpc>
            </a:pP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1.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申請 </a:t>
            </a:r>
            <a:r>
              <a:rPr lang="en-US" altLang="zh-TW" b="1" dirty="0" err="1" smtClean="0">
                <a:solidFill>
                  <a:schemeClr val="accent1">
                    <a:lumMod val="75000"/>
                  </a:schemeClr>
                </a:solidFill>
              </a:rPr>
              <a:t>Gitlab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 Group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(EX: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b="1" dirty="0" err="1" smtClean="0">
                <a:solidFill>
                  <a:schemeClr val="accent1">
                    <a:lumMod val="75000"/>
                  </a:schemeClr>
                </a:solidFill>
              </a:rPr>
              <a:t>open_unlts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) 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底下有哪些 </a:t>
            </a:r>
            <a:r>
              <a:rPr lang="en-US" altLang="zh-TW" b="1" dirty="0" err="1" smtClean="0">
                <a:solidFill>
                  <a:schemeClr val="accent1">
                    <a:lumMod val="75000"/>
                  </a:schemeClr>
                </a:solidFill>
              </a:rPr>
              <a:t>Gitlab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 Project (EX: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b="1" dirty="0" err="1" smtClean="0">
                <a:solidFill>
                  <a:schemeClr val="accent1">
                    <a:lumMod val="75000"/>
                  </a:schemeClr>
                </a:solidFill>
              </a:rPr>
              <a:t>unlts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) 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原則上命名規則為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open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開放系統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與 </a:t>
            </a:r>
            <a:r>
              <a:rPr lang="en-US" altLang="zh-TW" b="1" dirty="0" err="1" smtClean="0">
                <a:solidFill>
                  <a:schemeClr val="accent1">
                    <a:lumMod val="75000"/>
                  </a:schemeClr>
                </a:solidFill>
              </a:rPr>
              <a:t>ncbs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新核心系統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zh-TW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ts val="3000"/>
              </a:lnSpc>
            </a:pPr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申請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Jenkins Folder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底下有些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Jenkins pipeline 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同 </a:t>
            </a:r>
            <a:r>
              <a:rPr lang="en-US" altLang="zh-TW" b="1" dirty="0" err="1" smtClean="0">
                <a:solidFill>
                  <a:schemeClr val="accent1">
                    <a:lumMod val="75000"/>
                  </a:schemeClr>
                </a:solidFill>
              </a:rPr>
              <a:t>Gitlab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 Group 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與 </a:t>
            </a:r>
            <a:r>
              <a:rPr lang="en-US" altLang="zh-TW" b="1" dirty="0" err="1" smtClean="0">
                <a:solidFill>
                  <a:schemeClr val="accent1">
                    <a:lumMod val="75000"/>
                  </a:schemeClr>
                </a:solidFill>
              </a:rPr>
              <a:t>Gitlab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project 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的架構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zh-TW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ts val="3000"/>
              </a:lnSpc>
            </a:pP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3.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申請建立新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IQ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Server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Application 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讓所處科別帳號可以進行掃描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307194" y="5698065"/>
            <a:ext cx="503872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s</a:t>
            </a:r>
            <a:r>
              <a:rPr lang="en-US" altLang="zh-TW" dirty="0" smtClean="0">
                <a:solidFill>
                  <a:srgbClr val="C00000"/>
                </a:solidFill>
              </a:rPr>
              <a:t>ystem</a:t>
            </a:r>
            <a:r>
              <a:rPr lang="zh-TW" altLang="en-US" dirty="0" smtClean="0">
                <a:solidFill>
                  <a:srgbClr val="C00000"/>
                </a:solidFill>
              </a:rPr>
              <a:t>_name </a:t>
            </a:r>
            <a:r>
              <a:rPr lang="en-US" altLang="zh-TW" dirty="0" smtClean="0">
                <a:solidFill>
                  <a:srgbClr val="C00000"/>
                </a:solidFill>
              </a:rPr>
              <a:t>: </a:t>
            </a:r>
            <a:r>
              <a:rPr lang="zh-TW" altLang="en-US" dirty="0" smtClean="0">
                <a:solidFill>
                  <a:srgbClr val="C00000"/>
                </a:solidFill>
              </a:rPr>
              <a:t>為系統別 </a:t>
            </a:r>
            <a:r>
              <a:rPr lang="en-US" altLang="zh-TW" dirty="0" smtClean="0">
                <a:solidFill>
                  <a:srgbClr val="C00000"/>
                </a:solidFill>
              </a:rPr>
              <a:t>(</a:t>
            </a:r>
            <a:r>
              <a:rPr lang="zh-TW" altLang="en-US" dirty="0" smtClean="0">
                <a:solidFill>
                  <a:srgbClr val="C00000"/>
                </a:solidFill>
              </a:rPr>
              <a:t>如 </a:t>
            </a:r>
            <a:r>
              <a:rPr lang="en-US" altLang="zh-TW" dirty="0" err="1" smtClean="0">
                <a:solidFill>
                  <a:srgbClr val="C00000"/>
                </a:solidFill>
              </a:rPr>
              <a:t>ncbs_mid</a:t>
            </a:r>
            <a:r>
              <a:rPr lang="en-US" altLang="zh-TW" dirty="0" smtClean="0">
                <a:solidFill>
                  <a:srgbClr val="C00000"/>
                </a:solidFill>
              </a:rPr>
              <a:t>)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7760" y="4374626"/>
            <a:ext cx="894856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請至 </a:t>
            </a:r>
            <a:r>
              <a:rPr lang="en-US" altLang="zh-TW" b="1" dirty="0" smtClean="0"/>
              <a:t>Notes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-&gt;</a:t>
            </a:r>
            <a:r>
              <a:rPr lang="zh-TW" altLang="en-US" b="1" dirty="0" smtClean="0"/>
              <a:t> 資訊研發處討論區 </a:t>
            </a:r>
            <a:r>
              <a:rPr lang="en-US" altLang="zh-TW" b="1" dirty="0" smtClean="0"/>
              <a:t>-&gt;</a:t>
            </a:r>
            <a:r>
              <a:rPr lang="zh-TW" altLang="en-US" b="1" dirty="0" smtClean="0"/>
              <a:t> 南區開發中心 </a:t>
            </a:r>
            <a:r>
              <a:rPr lang="en-US" altLang="zh-TW" b="1" dirty="0" smtClean="0"/>
              <a:t>:</a:t>
            </a:r>
            <a:r>
              <a:rPr lang="zh-TW" altLang="en-US" b="1" dirty="0" smtClean="0"/>
              <a:t> 可找到相關文件 </a:t>
            </a:r>
            <a:r>
              <a:rPr lang="en-US" altLang="zh-TW" b="1" dirty="0" smtClean="0"/>
              <a:t>(</a:t>
            </a:r>
            <a:r>
              <a:rPr lang="zh-TW" altLang="en-US" b="1" dirty="0" smtClean="0"/>
              <a:t>如下圖</a:t>
            </a:r>
            <a:r>
              <a:rPr lang="en-US" altLang="zh-TW" b="1" dirty="0" smtClean="0"/>
              <a:t>)</a:t>
            </a:r>
          </a:p>
          <a:p>
            <a:r>
              <a:rPr lang="zh-TW" altLang="en-US" b="1" dirty="0" smtClean="0"/>
              <a:t>申請前可以至此路徑下載最新版本的申請單</a:t>
            </a:r>
            <a:endParaRPr lang="en-US" altLang="zh-TW" b="1" dirty="0" smtClean="0"/>
          </a:p>
          <a:p>
            <a:pPr>
              <a:lnSpc>
                <a:spcPts val="3000"/>
              </a:lnSpc>
            </a:pPr>
            <a:r>
              <a:rPr lang="zh-TW" altLang="en-US" b="1" dirty="0"/>
              <a:t>申請單檔名：</a:t>
            </a:r>
            <a:endParaRPr lang="en-US" altLang="zh-TW" b="1" dirty="0"/>
          </a:p>
          <a:p>
            <a:pPr>
              <a:lnSpc>
                <a:spcPts val="3000"/>
              </a:lnSpc>
            </a:pPr>
            <a:r>
              <a:rPr lang="zh-TW" altLang="en-US" b="1" dirty="0">
                <a:solidFill>
                  <a:schemeClr val="accent1">
                    <a:lumMod val="75000"/>
                  </a:schemeClr>
                </a:solidFill>
              </a:rPr>
              <a:t>CICD_Request_form_V2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zh-TW" altLang="en-US" b="1" dirty="0">
                <a:solidFill>
                  <a:schemeClr val="accent1">
                    <a:lumMod val="75000"/>
                  </a:schemeClr>
                </a:solidFill>
              </a:rPr>
              <a:t>(system_name)_(20250905).xlsx</a:t>
            </a:r>
          </a:p>
          <a:p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59344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CICD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申請單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二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9090" y="773640"/>
            <a:ext cx="89485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請至 </a:t>
            </a:r>
            <a:r>
              <a:rPr lang="en-US" altLang="zh-TW" b="1" dirty="0" smtClean="0"/>
              <a:t>Notes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-&gt;</a:t>
            </a:r>
            <a:r>
              <a:rPr lang="zh-TW" altLang="en-US" b="1" dirty="0" smtClean="0"/>
              <a:t> 資訊研發處討論區 </a:t>
            </a:r>
            <a:r>
              <a:rPr lang="en-US" altLang="zh-TW" b="1" dirty="0" smtClean="0"/>
              <a:t>-&gt;</a:t>
            </a:r>
            <a:r>
              <a:rPr lang="zh-TW" altLang="en-US" b="1" dirty="0" smtClean="0"/>
              <a:t> 南區開發中心 </a:t>
            </a:r>
            <a:r>
              <a:rPr lang="en-US" altLang="zh-TW" b="1" dirty="0" smtClean="0"/>
              <a:t>:</a:t>
            </a:r>
            <a:r>
              <a:rPr lang="zh-TW" altLang="en-US" b="1" dirty="0" smtClean="0"/>
              <a:t> 可找到相關文件 </a:t>
            </a:r>
            <a:r>
              <a:rPr lang="en-US" altLang="zh-TW" b="1" dirty="0" smtClean="0"/>
              <a:t>(</a:t>
            </a:r>
            <a:r>
              <a:rPr lang="zh-TW" altLang="en-US" b="1" dirty="0" smtClean="0"/>
              <a:t>如下圖</a:t>
            </a:r>
            <a:r>
              <a:rPr lang="en-US" altLang="zh-TW" b="1" dirty="0" smtClean="0"/>
              <a:t>)</a:t>
            </a:r>
          </a:p>
          <a:p>
            <a:r>
              <a:rPr lang="zh-TW" altLang="en-US" b="1" dirty="0" smtClean="0"/>
              <a:t>申請前可以至此路徑下載最新版本的申請單</a:t>
            </a:r>
            <a:endParaRPr lang="zh-TW" altLang="en-US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90" y="1419971"/>
            <a:ext cx="8733559" cy="480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6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 dirty="0" err="1">
                <a:solidFill>
                  <a:schemeClr val="lt1"/>
                </a:solidFill>
                <a:latin typeface="Microsoft JhengHei Light"/>
                <a:ea typeface="Microsoft JhengHei Light"/>
              </a:rPr>
              <a:t>GitLab</a:t>
            </a:r>
            <a:r>
              <a:rPr lang="en-US" sz="3600" b="1" strike="noStrike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畫</a:t>
            </a:r>
            <a:r>
              <a:rPr lang="zh-TW" altLang="en-US" sz="3600" b="1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面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87" y="1437409"/>
            <a:ext cx="9715734" cy="37719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67514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29200</TotalTime>
  <Words>1961</Words>
  <Application>Microsoft Office PowerPoint</Application>
  <PresentationFormat>自訂</PresentationFormat>
  <Paragraphs>226</Paragraphs>
  <Slides>69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69</vt:i4>
      </vt:variant>
    </vt:vector>
  </HeadingPairs>
  <TitlesOfParts>
    <vt:vector size="80" baseType="lpstr">
      <vt:lpstr>DejaVu Sans</vt:lpstr>
      <vt:lpstr>Fira Sans</vt:lpstr>
      <vt:lpstr>IBM Plex Sans</vt:lpstr>
      <vt:lpstr>Microsoft JhengHei Light</vt:lpstr>
      <vt:lpstr>微軟正黑體</vt:lpstr>
      <vt:lpstr>標楷體</vt:lpstr>
      <vt:lpstr>Arial</vt:lpstr>
      <vt:lpstr>Symbol</vt:lpstr>
      <vt:lpstr>Times New Roman</vt:lpstr>
      <vt:lpstr>Wingdings</vt:lpstr>
      <vt:lpstr>Office 佈景主題</vt:lpstr>
      <vt:lpstr>Gitlab 說明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Clone Branch 進行開發</vt:lpstr>
      <vt:lpstr>Checkout Prod Tag</vt:lpstr>
      <vt:lpstr>Gitlab Issue Branch 命名規則</vt:lpstr>
      <vt:lpstr>Git create local Branch 進行開發</vt:lpstr>
      <vt:lpstr>PowerPoint 簡報</vt:lpstr>
      <vt:lpstr>Push local Branch To Remote (一)</vt:lpstr>
      <vt:lpstr>Push local Branch To Remote (二)</vt:lpstr>
      <vt:lpstr>Push local Branch To Remote (三)</vt:lpstr>
      <vt:lpstr>Push local Branch To Remote (四)</vt:lpstr>
      <vt:lpstr>PowerPoint 簡報</vt:lpstr>
      <vt:lpstr>Issue Branch Merge to Dev Branch (一)</vt:lpstr>
      <vt:lpstr>PowerPoint 簡報</vt:lpstr>
      <vt:lpstr>PowerPoint 簡報</vt:lpstr>
      <vt:lpstr>PowerPoint 簡報</vt:lpstr>
      <vt:lpstr>Gitlab Merge 差異查看</vt:lpstr>
      <vt:lpstr>PowerPoint 簡報</vt:lpstr>
      <vt:lpstr>Gitlab Merge 注意事項</vt:lpstr>
      <vt:lpstr>Gitlab MR 衝突提示畫面</vt:lpstr>
      <vt:lpstr>Gitlab 解決衝突畫面(一)</vt:lpstr>
      <vt:lpstr>Gitlab 解決衝突畫面(二)</vt:lpstr>
      <vt:lpstr>Gitlab 解決衝突後 Merge</vt:lpstr>
      <vt:lpstr>PowerPoint 簡報</vt:lpstr>
      <vt:lpstr>Jenkins – 主頁</vt:lpstr>
      <vt:lpstr>Jenkins – 點選系統 Folder</vt:lpstr>
      <vt:lpstr>Jenkins – 找到對應環境的 pipeline</vt:lpstr>
      <vt:lpstr>Jenkins – 建立 pipeline (一)</vt:lpstr>
      <vt:lpstr>Jenkins – 建立 pipeline (二)</vt:lpstr>
      <vt:lpstr>Pipeline – 主頁</vt:lpstr>
      <vt:lpstr>編輯 pipeline - environment</vt:lpstr>
      <vt:lpstr>編輯 pipeline – check env</vt:lpstr>
      <vt:lpstr>編輯 pipeline – workspace init</vt:lpstr>
      <vt:lpstr>編輯 pipeline - clone</vt:lpstr>
      <vt:lpstr>PowerPoint 簡報</vt:lpstr>
      <vt:lpstr>PowerPoint 簡報</vt:lpstr>
      <vt:lpstr>編輯 pipeline – package</vt:lpstr>
      <vt:lpstr>編輯 pipeline – push to Nexus</vt:lpstr>
      <vt:lpstr>編輯 pipeline – Download form Nexus</vt:lpstr>
      <vt:lpstr>編輯 pipeline – deploy and restart</vt:lpstr>
      <vt:lpstr>PowerPoint 簡報</vt:lpstr>
      <vt:lpstr>Gitlab Tag 命名規則</vt:lpstr>
      <vt:lpstr>Gitlab Create Tag (一)</vt:lpstr>
      <vt:lpstr>Gitlab Create Tag (二)</vt:lpstr>
      <vt:lpstr>Gitlab Create Tag (三)</vt:lpstr>
      <vt:lpstr>PowerPoint 簡報</vt:lpstr>
      <vt:lpstr>PowerPoint 簡報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subject/>
  <dc:creator>user</dc:creator>
  <dc:description/>
  <cp:lastModifiedBy>吳宗樺</cp:lastModifiedBy>
  <cp:revision>777</cp:revision>
  <cp:lastPrinted>2021-10-04T02:16:34Z</cp:lastPrinted>
  <dcterms:created xsi:type="dcterms:W3CDTF">2020-09-24T07:39:29Z</dcterms:created>
  <dcterms:modified xsi:type="dcterms:W3CDTF">2026-02-03T08:59:41Z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35</vt:i4>
  </property>
  <property fmtid="{D5CDD505-2E9C-101B-9397-08002B2CF9AE}" pid="3" name="PresentationFormat">
    <vt:lpwstr>自訂</vt:lpwstr>
  </property>
  <property fmtid="{D5CDD505-2E9C-101B-9397-08002B2CF9AE}" pid="4" name="Slides">
    <vt:i4>96</vt:i4>
  </property>
</Properties>
</file>